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68" r:id="rId4"/>
    <p:sldId id="258" r:id="rId5"/>
    <p:sldId id="260" r:id="rId6"/>
    <p:sldId id="259" r:id="rId7"/>
    <p:sldId id="262" r:id="rId8"/>
    <p:sldId id="264" r:id="rId9"/>
    <p:sldId id="267" r:id="rId10"/>
    <p:sldId id="266" r:id="rId11"/>
    <p:sldId id="269" r:id="rId12"/>
    <p:sldId id="263" r:id="rId13"/>
    <p:sldId id="261" r:id="rId14"/>
    <p:sldId id="271" r:id="rId1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2" autoAdjust="0"/>
    <p:restoredTop sz="94660"/>
  </p:normalViewPr>
  <p:slideViewPr>
    <p:cSldViewPr snapToGrid="0">
      <p:cViewPr varScale="1">
        <p:scale>
          <a:sx n="98" d="100"/>
          <a:sy n="98" d="100"/>
        </p:scale>
        <p:origin x="78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4BD98CF-4E38-4216-ACE2-D83545A3BF3E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76F8AF0-8EFE-40C2-B180-0B914F8E0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52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11/1/2020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0A4A4B0E-C9A2-4254-A06F-6F4403074FF4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559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11/1/2020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025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11/1/2020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569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11/1/2020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544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11/1/2020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621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11/1/2020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805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11/1/2020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6101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11/1/2020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215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546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11/1/2020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5119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11/1/2020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8141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  <a:latin typeface="Myriad Web Pro" panose="020B0503030403020204" pitchFamily="34" charset="0"/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11/1/2020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  <a:latin typeface="Myriad Web Pro" panose="020B0503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Myriad Web Pro" panose="020B0503030403020204" pitchFamily="34" charset="0"/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379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Myriad Web Pro" panose="020B0503030403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Myriad Web Pro" panose="020B0503030403020204" pitchFamily="34" charset="0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Myriad Web Pro" panose="020B0503030403020204" pitchFamily="34" charset="0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Myriad Web Pro" panose="020B0503030403020204" pitchFamily="34" charset="0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Myriad Web Pro" panose="020B0503030403020204" pitchFamily="34" charset="0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Myriad Web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zoom.us/hc/en-us" TargetMode="External"/><Relationship Id="rId2" Type="http://schemas.openxmlformats.org/officeDocument/2006/relationships/hyperlink" Target="https://youtu.be/bTSJ0YDoF7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5A786E-9028-443F-8713-B9552D9A23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779221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Smoke coming out of the water&#10;&#10;Description automatically generated">
            <a:extLst>
              <a:ext uri="{FF2B5EF4-FFF2-40B4-BE49-F238E27FC236}">
                <a16:creationId xmlns:a16="http://schemas.microsoft.com/office/drawing/2014/main" id="{EE9FEDB6-5046-4E70-B739-A160B6F1F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5"/>
            <a:ext cx="12192000" cy="68563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E5F111-9E14-4A0E-A888-63D96E8F71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19" y="954156"/>
            <a:ext cx="6858000" cy="365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 fontScale="90000"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Tools for Teaching OE Online</a:t>
            </a:r>
            <a:endParaRPr lang="en-US" dirty="0">
              <a:solidFill>
                <a:schemeClr val="bg1"/>
              </a:solidFill>
              <a:latin typeface="Myriad Web Pro" panose="020B0503030403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46A6F8-81B7-41F9-8FAE-8A975411BB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19" y="4728679"/>
            <a:ext cx="10625524" cy="10972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l"/>
            <a:r>
              <a:rPr lang="en-US" sz="2400" dirty="0">
                <a:solidFill>
                  <a:srgbClr val="FFFFFF"/>
                </a:solidFill>
              </a:rPr>
              <a:t>Paul Schimke, National Capitol Area Council OE Committee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Leave No Trace Maryland State Advocate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November 1, 2020</a:t>
            </a:r>
          </a:p>
        </p:txBody>
      </p:sp>
    </p:spTree>
    <p:extLst>
      <p:ext uri="{BB962C8B-B14F-4D97-AF65-F5344CB8AC3E}">
        <p14:creationId xmlns:p14="http://schemas.microsoft.com/office/powerpoint/2010/main" val="941664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053E62-E158-4007-ADAA-BF57F4F2B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r>
              <a:rPr lang="en-US" dirty="0"/>
              <a:t>Set the stage</a:t>
            </a: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64989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EB2F9-6795-450F-A5DC-D3712E070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587625"/>
            <a:ext cx="6214533" cy="3317875"/>
          </a:xfrm>
        </p:spPr>
        <p:txBody>
          <a:bodyPr anchor="ctr">
            <a:normAutofit fontScale="92500" lnSpcReduction="20000"/>
          </a:bodyPr>
          <a:lstStyle/>
          <a:p>
            <a:r>
              <a:rPr lang="en-US" dirty="0"/>
              <a:t>Lighting</a:t>
            </a:r>
          </a:p>
          <a:p>
            <a:r>
              <a:rPr lang="en-US" dirty="0"/>
              <a:t>Camera angle</a:t>
            </a:r>
          </a:p>
          <a:p>
            <a:r>
              <a:rPr lang="en-US" dirty="0"/>
              <a:t>Microphone</a:t>
            </a:r>
          </a:p>
          <a:p>
            <a:r>
              <a:rPr lang="en-US" dirty="0"/>
              <a:t>Background noise</a:t>
            </a:r>
          </a:p>
          <a:p>
            <a:r>
              <a:rPr lang="en-US" dirty="0"/>
              <a:t>Background image</a:t>
            </a:r>
          </a:p>
          <a:p>
            <a:r>
              <a:rPr lang="en-US" dirty="0"/>
              <a:t>Learn the technology</a:t>
            </a:r>
          </a:p>
          <a:p>
            <a:r>
              <a:rPr lang="en-US" dirty="0"/>
              <a:t>Rehearse as a team</a:t>
            </a:r>
          </a:p>
        </p:txBody>
      </p:sp>
      <p:pic>
        <p:nvPicPr>
          <p:cNvPr id="5" name="Picture 4" descr="A picture containing outdoor, water, grass, flying&#10;&#10;Description automatically generated">
            <a:extLst>
              <a:ext uri="{FF2B5EF4-FFF2-40B4-BE49-F238E27FC236}">
                <a16:creationId xmlns:a16="http://schemas.microsoft.com/office/drawing/2014/main" id="{B77B2724-BABE-420B-9ACC-57856F1C61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3" r="1883"/>
          <a:stretch/>
        </p:blipFill>
        <p:spPr>
          <a:xfrm>
            <a:off x="7821168" y="2264988"/>
            <a:ext cx="4370832" cy="395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534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46883B9-E455-40F0-94AE-70EB3C556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r>
              <a:rPr lang="en-US" dirty="0"/>
              <a:t>What could possibly…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64989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7CBD21C-A3F9-432F-93BE-8159EC56A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587625"/>
            <a:ext cx="6214533" cy="3317875"/>
          </a:xfrm>
        </p:spPr>
        <p:txBody>
          <a:bodyPr anchor="ctr">
            <a:normAutofit/>
          </a:bodyPr>
          <a:lstStyle/>
          <a:p>
            <a:r>
              <a:rPr lang="en-US" dirty="0"/>
              <a:t>“Technology happens”</a:t>
            </a:r>
          </a:p>
          <a:p>
            <a:r>
              <a:rPr lang="en-US" dirty="0"/>
              <a:t>Have a backup instructor/plan</a:t>
            </a:r>
          </a:p>
          <a:p>
            <a:r>
              <a:rPr lang="en-US" dirty="0"/>
              <a:t>Have a backup technology  plan</a:t>
            </a:r>
          </a:p>
          <a:p>
            <a:endParaRPr lang="en-US" dirty="0"/>
          </a:p>
        </p:txBody>
      </p:sp>
      <p:pic>
        <p:nvPicPr>
          <p:cNvPr id="3" name="Picture 2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86181537-C97E-4CB7-9303-CFA1630B3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168" y="2264988"/>
            <a:ext cx="5269585" cy="395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63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0E2FE3-54D7-4B1E-A8D3-4C5FD4F48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r>
              <a:rPr lang="en-US" dirty="0"/>
              <a:t>Top 5 Tips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264989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AE5829-7FFA-448C-B760-37B4E5736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426" y="2578390"/>
            <a:ext cx="6223961" cy="3317875"/>
          </a:xfrm>
        </p:spPr>
        <p:txBody>
          <a:bodyPr anchor="ctr">
            <a:normAutofit/>
          </a:bodyPr>
          <a:lstStyle/>
          <a:p>
            <a:r>
              <a:rPr lang="en-US" dirty="0"/>
              <a:t>Make it interactive</a:t>
            </a:r>
          </a:p>
          <a:p>
            <a:r>
              <a:rPr lang="en-US" dirty="0"/>
              <a:t>Don’t make sessions too long</a:t>
            </a:r>
          </a:p>
          <a:p>
            <a:r>
              <a:rPr lang="en-US" dirty="0"/>
              <a:t>Plan for the lowest common denominator of technology</a:t>
            </a:r>
          </a:p>
          <a:p>
            <a:r>
              <a:rPr lang="en-US" dirty="0"/>
              <a:t>Rehearse</a:t>
            </a:r>
          </a:p>
          <a:p>
            <a:r>
              <a:rPr lang="en-US" dirty="0"/>
              <a:t>Hybrid is very good</a:t>
            </a:r>
          </a:p>
        </p:txBody>
      </p:sp>
      <p:pic>
        <p:nvPicPr>
          <p:cNvPr id="8" name="Picture 7" descr="A body of water&#10;&#10;Description automatically generated">
            <a:extLst>
              <a:ext uri="{FF2B5EF4-FFF2-40B4-BE49-F238E27FC236}">
                <a16:creationId xmlns:a16="http://schemas.microsoft.com/office/drawing/2014/main" id="{2FBF5E3E-54F3-4342-93B7-38DF02ABB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646" y="2263133"/>
            <a:ext cx="7031064" cy="395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548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A5ADF7-766F-434B-A5D1-6D9B9D30C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r>
              <a:rPr lang="en-US" dirty="0"/>
              <a:t>Good to know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64989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2A5CFFD-2D38-48F3-B105-408163A66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587625"/>
            <a:ext cx="6214533" cy="3317875"/>
          </a:xfrm>
        </p:spPr>
        <p:txBody>
          <a:bodyPr anchor="ctr">
            <a:normAutofit fontScale="92500" lnSpcReduction="20000"/>
          </a:bodyPr>
          <a:lstStyle/>
          <a:p>
            <a:r>
              <a:rPr lang="en-US" dirty="0"/>
              <a:t>Change things up during the class</a:t>
            </a:r>
          </a:p>
          <a:p>
            <a:r>
              <a:rPr lang="en-US" dirty="0"/>
              <a:t>Keep videos short</a:t>
            </a:r>
          </a:p>
          <a:p>
            <a:r>
              <a:rPr lang="en-US" dirty="0"/>
              <a:t>Use hand signals for simple questions to the group (waves, thumbs-up, etc.)</a:t>
            </a:r>
          </a:p>
          <a:p>
            <a:r>
              <a:rPr lang="en-US" dirty="0"/>
              <a:t>Direct open-ended questions to a particular student</a:t>
            </a:r>
          </a:p>
          <a:p>
            <a:r>
              <a:rPr lang="en-US" dirty="0"/>
              <a:t>Have everyone except the leader on mute when reciting together</a:t>
            </a:r>
          </a:p>
        </p:txBody>
      </p:sp>
      <p:pic>
        <p:nvPicPr>
          <p:cNvPr id="5" name="Content Placeholder 4" descr="A tree in the middle of a forest&#10;&#10;Description automatically generated">
            <a:extLst>
              <a:ext uri="{FF2B5EF4-FFF2-40B4-BE49-F238E27FC236}">
                <a16:creationId xmlns:a16="http://schemas.microsoft.com/office/drawing/2014/main" id="{CF282215-6343-461D-9054-0F38FF6C0C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6" r="21254" b="-2"/>
          <a:stretch/>
        </p:blipFill>
        <p:spPr>
          <a:xfrm>
            <a:off x="7821168" y="2264988"/>
            <a:ext cx="4370832" cy="395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869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0E2FE3-54D7-4B1E-A8D3-4C5FD4F48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 fontScale="90000"/>
          </a:bodyPr>
          <a:lstStyle/>
          <a:p>
            <a:r>
              <a:rPr lang="en-US" dirty="0"/>
              <a:t>Running a video conference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264989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AE5829-7FFA-448C-B760-37B4E5736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286" y="2597643"/>
            <a:ext cx="6223961" cy="3317875"/>
          </a:xfrm>
        </p:spPr>
        <p:txBody>
          <a:bodyPr anchor="ctr">
            <a:normAutofit fontScale="92500" lnSpcReduction="10000"/>
          </a:bodyPr>
          <a:lstStyle/>
          <a:p>
            <a:r>
              <a:rPr lang="en-US" dirty="0"/>
              <a:t>YouTube has many good tutorials</a:t>
            </a:r>
            <a:br>
              <a:rPr lang="en-US" dirty="0"/>
            </a:br>
            <a:r>
              <a:rPr lang="en-US" dirty="0"/>
              <a:t>Search for “Zoom tutorial” or “Google meet tutorial”</a:t>
            </a:r>
          </a:p>
          <a:p>
            <a:r>
              <a:rPr lang="en-US" dirty="0"/>
              <a:t>For Zoom, a good place to start is this 21-minute Zoom tutorial</a:t>
            </a:r>
          </a:p>
          <a:p>
            <a:pPr marL="365760" lvl="1" indent="0">
              <a:buNone/>
            </a:pPr>
            <a:r>
              <a:rPr lang="en-US" dirty="0">
                <a:solidFill>
                  <a:srgbClr val="92D05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https://youtu.be/bTSJ0YDoF7o</a:t>
            </a:r>
            <a:endParaRPr lang="en-US" dirty="0">
              <a:solidFill>
                <a:srgbClr val="92D050"/>
              </a:solidFill>
            </a:endParaRPr>
          </a:p>
          <a:p>
            <a:r>
              <a:rPr lang="en-US" dirty="0"/>
              <a:t>There are many good Zoom tutorials at</a:t>
            </a:r>
          </a:p>
          <a:p>
            <a:pPr marL="365760" lvl="1" indent="0">
              <a:buNone/>
            </a:pPr>
            <a:r>
              <a:rPr lang="en-US" dirty="0">
                <a:solidFill>
                  <a:srgbClr val="92D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https://support.zoom.us/hc/en-us</a:t>
            </a:r>
            <a:r>
              <a:rPr lang="en-US" dirty="0">
                <a:solidFill>
                  <a:srgbClr val="92D050"/>
                </a:solidFill>
              </a:rPr>
              <a:t> </a:t>
            </a:r>
            <a:endParaRPr lang="en-US" dirty="0"/>
          </a:p>
        </p:txBody>
      </p:sp>
      <p:pic>
        <p:nvPicPr>
          <p:cNvPr id="7" name="Picture 6" descr="A tree next to a body of water&#10;&#10;Description automatically generated">
            <a:extLst>
              <a:ext uri="{FF2B5EF4-FFF2-40B4-BE49-F238E27FC236}">
                <a16:creationId xmlns:a16="http://schemas.microsoft.com/office/drawing/2014/main" id="{56D12ECC-004B-44DC-A3BC-751363B310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485" y="2264989"/>
            <a:ext cx="5273842" cy="395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19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F962E9-BFE2-46DA-8DE9-297903DE6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 fontScale="90000"/>
          </a:bodyPr>
          <a:lstStyle/>
          <a:p>
            <a:r>
              <a:rPr lang="en-US" dirty="0"/>
              <a:t>Presentation Objectives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264989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A close up of a tree&#10;&#10;Description automatically generated">
            <a:extLst>
              <a:ext uri="{FF2B5EF4-FFF2-40B4-BE49-F238E27FC236}">
                <a16:creationId xmlns:a16="http://schemas.microsoft.com/office/drawing/2014/main" id="{02DD88F4-BA79-496E-ABD3-FCC14BB6D0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0" r="19501" b="-2"/>
          <a:stretch/>
        </p:blipFill>
        <p:spPr>
          <a:xfrm>
            <a:off x="7818120" y="2264988"/>
            <a:ext cx="4370832" cy="3952189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B4222B4-B98A-494E-AAD4-41976C2C6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426" y="2500076"/>
            <a:ext cx="6223961" cy="3317875"/>
          </a:xfrm>
        </p:spPr>
        <p:txBody>
          <a:bodyPr anchor="ctr">
            <a:normAutofit/>
          </a:bodyPr>
          <a:lstStyle/>
          <a:p>
            <a:r>
              <a:rPr lang="en-US" dirty="0"/>
              <a:t>Be able to set appropriate expectations for your online training.</a:t>
            </a:r>
          </a:p>
          <a:p>
            <a:r>
              <a:rPr lang="en-US" dirty="0"/>
              <a:t>Know how to choose from the available online teaching tools.</a:t>
            </a:r>
          </a:p>
          <a:p>
            <a:r>
              <a:rPr lang="en-US" dirty="0"/>
              <a:t>Be aware of some special considerations and techniques for teaching online.</a:t>
            </a:r>
          </a:p>
        </p:txBody>
      </p:sp>
    </p:spTree>
    <p:extLst>
      <p:ext uri="{BB962C8B-B14F-4D97-AF65-F5344CB8AC3E}">
        <p14:creationId xmlns:p14="http://schemas.microsoft.com/office/powerpoint/2010/main" val="9806990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3F80D5-6FF1-4BBC-9F2F-6D119CE92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Secret</a:t>
            </a:r>
            <a:r>
              <a:rPr lang="en-US" kern="1200" cap="all" spc="12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/>
              <a:t>Decoder Ring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264989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A close up of a tree&#10;&#10;Description automatically generated">
            <a:extLst>
              <a:ext uri="{FF2B5EF4-FFF2-40B4-BE49-F238E27FC236}">
                <a16:creationId xmlns:a16="http://schemas.microsoft.com/office/drawing/2014/main" id="{D163C6B2-A5F6-473B-A6BD-5F612C0975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0" r="17281" b="-2"/>
          <a:stretch/>
        </p:blipFill>
        <p:spPr>
          <a:xfrm>
            <a:off x="7818120" y="2264988"/>
            <a:ext cx="4370832" cy="3952189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318F87F-8F74-4444-9037-39968507F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064" y="2582144"/>
            <a:ext cx="6223961" cy="33178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Waiting room</a:t>
            </a:r>
          </a:p>
          <a:p>
            <a:pPr>
              <a:spcAft>
                <a:spcPts val="600"/>
              </a:spcAft>
            </a:pPr>
            <a:r>
              <a:rPr lang="en-US" dirty="0"/>
              <a:t>Breakout rooms (or breakouts)</a:t>
            </a:r>
          </a:p>
          <a:p>
            <a:pPr>
              <a:spcAft>
                <a:spcPts val="600"/>
              </a:spcAft>
            </a:pPr>
            <a:r>
              <a:rPr lang="en-US" dirty="0"/>
              <a:t>Chat</a:t>
            </a:r>
          </a:p>
          <a:p>
            <a:pPr>
              <a:spcAft>
                <a:spcPts val="600"/>
              </a:spcAft>
            </a:pPr>
            <a:r>
              <a:rPr lang="en-US" dirty="0"/>
              <a:t>Whiteboard</a:t>
            </a:r>
          </a:p>
        </p:txBody>
      </p:sp>
    </p:spTree>
    <p:extLst>
      <p:ext uri="{BB962C8B-B14F-4D97-AF65-F5344CB8AC3E}">
        <p14:creationId xmlns:p14="http://schemas.microsoft.com/office/powerpoint/2010/main" val="26093220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0E2FE3-54D7-4B1E-A8D3-4C5FD4F48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 you plan to teach?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264989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203717C-C036-4E69-BCFB-C63D358ADF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3615171"/>
              </p:ext>
            </p:extLst>
          </p:nvPr>
        </p:nvGraphicFramePr>
        <p:xfrm>
          <a:off x="185011" y="2456058"/>
          <a:ext cx="7461112" cy="35700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6316">
                  <a:extLst>
                    <a:ext uri="{9D8B030D-6E8A-4147-A177-3AD203B41FA5}">
                      <a16:colId xmlns:a16="http://schemas.microsoft.com/office/drawing/2014/main" val="1279674049"/>
                    </a:ext>
                  </a:extLst>
                </a:gridCol>
                <a:gridCol w="1540042">
                  <a:extLst>
                    <a:ext uri="{9D8B030D-6E8A-4147-A177-3AD203B41FA5}">
                      <a16:colId xmlns:a16="http://schemas.microsoft.com/office/drawing/2014/main" val="1474024265"/>
                    </a:ext>
                  </a:extLst>
                </a:gridCol>
                <a:gridCol w="1649476">
                  <a:extLst>
                    <a:ext uri="{9D8B030D-6E8A-4147-A177-3AD203B41FA5}">
                      <a16:colId xmlns:a16="http://schemas.microsoft.com/office/drawing/2014/main" val="2734876542"/>
                    </a:ext>
                  </a:extLst>
                </a:gridCol>
                <a:gridCol w="1865278">
                  <a:extLst>
                    <a:ext uri="{9D8B030D-6E8A-4147-A177-3AD203B41FA5}">
                      <a16:colId xmlns:a16="http://schemas.microsoft.com/office/drawing/2014/main" val="3614166318"/>
                    </a:ext>
                  </a:extLst>
                </a:gridCol>
              </a:tblGrid>
              <a:tr h="752711">
                <a:tc>
                  <a:txBody>
                    <a:bodyPr/>
                    <a:lstStyle/>
                    <a:p>
                      <a:r>
                        <a:rPr lang="en-US" dirty="0"/>
                        <a:t>How many students?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Present information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Have discussions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Participate in activities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6786644"/>
                  </a:ext>
                </a:extLst>
              </a:tr>
              <a:tr h="688209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~ 4 or fewer students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Best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Best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Best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0384761"/>
                  </a:ext>
                </a:extLst>
              </a:tr>
              <a:tr h="68820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~ 5 – 7 students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Best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Good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Good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101333"/>
                  </a:ext>
                </a:extLst>
              </a:tr>
              <a:tr h="752711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~ 8 – 12 students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Best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Challenging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OK or challenging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1069277"/>
                  </a:ext>
                </a:extLst>
              </a:tr>
              <a:tr h="688209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&gt; 12 students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Best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Poor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Likely poor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7027582"/>
                  </a:ext>
                </a:extLst>
              </a:tr>
            </a:tbl>
          </a:graphicData>
        </a:graphic>
      </p:graphicFrame>
      <p:pic>
        <p:nvPicPr>
          <p:cNvPr id="6" name="Picture 5" descr="A tree in a forest&#10;&#10;Description automatically generated">
            <a:extLst>
              <a:ext uri="{FF2B5EF4-FFF2-40B4-BE49-F238E27FC236}">
                <a16:creationId xmlns:a16="http://schemas.microsoft.com/office/drawing/2014/main" id="{6D723901-3B33-461E-B155-C3CB6F5FF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813" y="2266545"/>
            <a:ext cx="5267511" cy="395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7379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A5ADF7-766F-434B-A5D1-6D9B9D30C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r>
              <a:rPr lang="en-US" dirty="0"/>
              <a:t>Assess your Goals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264989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2A5CFFD-2D38-48F3-B105-408163A66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159" y="2574718"/>
            <a:ext cx="6223961" cy="3317875"/>
          </a:xfrm>
        </p:spPr>
        <p:txBody>
          <a:bodyPr anchor="ctr">
            <a:normAutofit lnSpcReduction="10000"/>
          </a:bodyPr>
          <a:lstStyle/>
          <a:p>
            <a:r>
              <a:rPr lang="en-US" dirty="0"/>
              <a:t>How many students do you expect to reach in each session?</a:t>
            </a:r>
          </a:p>
          <a:p>
            <a:r>
              <a:rPr lang="en-US" dirty="0"/>
              <a:t>How long are the sessions you are planning?</a:t>
            </a:r>
          </a:p>
          <a:p>
            <a:r>
              <a:rPr lang="en-US" dirty="0"/>
              <a:t>Will you need to break out into smaller groups?</a:t>
            </a:r>
          </a:p>
          <a:p>
            <a:r>
              <a:rPr lang="en-US" dirty="0"/>
              <a:t>What is your budget?</a:t>
            </a:r>
          </a:p>
        </p:txBody>
      </p:sp>
      <p:pic>
        <p:nvPicPr>
          <p:cNvPr id="10" name="Picture 9" descr="Clouds in the sky over a body of water&#10;&#10;Description automatically generated">
            <a:extLst>
              <a:ext uri="{FF2B5EF4-FFF2-40B4-BE49-F238E27FC236}">
                <a16:creationId xmlns:a16="http://schemas.microsoft.com/office/drawing/2014/main" id="{38484450-85D4-49FB-8774-02A3049B6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239" y="2272416"/>
            <a:ext cx="5249779" cy="393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896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A5ADF7-766F-434B-A5D1-6D9B9D30C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 fontScale="90000"/>
          </a:bodyPr>
          <a:lstStyle/>
          <a:p>
            <a:r>
              <a:rPr lang="en-US" dirty="0"/>
              <a:t>Assess your Technology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264989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A tree in the middle of a forest&#10;&#10;Description automatically generated">
            <a:extLst>
              <a:ext uri="{FF2B5EF4-FFF2-40B4-BE49-F238E27FC236}">
                <a16:creationId xmlns:a16="http://schemas.microsoft.com/office/drawing/2014/main" id="{CF282215-6343-461D-9054-0F38FF6C0C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6" r="21254" b="-2"/>
          <a:stretch/>
        </p:blipFill>
        <p:spPr>
          <a:xfrm>
            <a:off x="7818120" y="2264989"/>
            <a:ext cx="4370832" cy="3952189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2A5CFFD-2D38-48F3-B105-408163A66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970" y="2582145"/>
            <a:ext cx="6223961" cy="3317875"/>
          </a:xfrm>
        </p:spPr>
        <p:txBody>
          <a:bodyPr anchor="ctr">
            <a:normAutofit/>
          </a:bodyPr>
          <a:lstStyle/>
          <a:p>
            <a:r>
              <a:rPr lang="en-US" dirty="0"/>
              <a:t>How strong is your broadband?</a:t>
            </a:r>
          </a:p>
          <a:p>
            <a:r>
              <a:rPr lang="en-US" dirty="0"/>
              <a:t>How strong is your students’ broadband?</a:t>
            </a:r>
          </a:p>
          <a:p>
            <a:r>
              <a:rPr lang="en-US" dirty="0"/>
              <a:t>Will your students be on computers or phones or tablets?</a:t>
            </a:r>
          </a:p>
        </p:txBody>
      </p:sp>
    </p:spTree>
    <p:extLst>
      <p:ext uri="{BB962C8B-B14F-4D97-AF65-F5344CB8AC3E}">
        <p14:creationId xmlns:p14="http://schemas.microsoft.com/office/powerpoint/2010/main" val="2436381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46883B9-E455-40F0-94AE-70EB3C556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r>
              <a:rPr lang="en-US" dirty="0"/>
              <a:t>Online Meetings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64989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7CBD21C-A3F9-432F-93BE-8159EC56A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587625"/>
            <a:ext cx="6214533" cy="3317875"/>
          </a:xfrm>
        </p:spPr>
        <p:txBody>
          <a:bodyPr anchor="ctr">
            <a:normAutofit/>
          </a:bodyPr>
          <a:lstStyle/>
          <a:p>
            <a:r>
              <a:rPr lang="en-US" dirty="0"/>
              <a:t>Zoom</a:t>
            </a:r>
          </a:p>
          <a:p>
            <a:r>
              <a:rPr lang="en-US" dirty="0"/>
              <a:t>Microsoft Teams</a:t>
            </a:r>
          </a:p>
          <a:p>
            <a:r>
              <a:rPr lang="en-US" dirty="0"/>
              <a:t>Google Meet</a:t>
            </a:r>
          </a:p>
          <a:p>
            <a:r>
              <a:rPr lang="en-US" dirty="0"/>
              <a:t>Remember waiting rooms/passwords!</a:t>
            </a:r>
          </a:p>
        </p:txBody>
      </p:sp>
      <p:pic>
        <p:nvPicPr>
          <p:cNvPr id="10" name="Content Placeholder 9" descr="A bridge over a body of water&#10;&#10;Description automatically generated">
            <a:extLst>
              <a:ext uri="{FF2B5EF4-FFF2-40B4-BE49-F238E27FC236}">
                <a16:creationId xmlns:a16="http://schemas.microsoft.com/office/drawing/2014/main" id="{2DC2E9A2-D221-4C0C-9B3B-A4B209CF08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8" r="4343" b="-2"/>
          <a:stretch/>
        </p:blipFill>
        <p:spPr>
          <a:xfrm>
            <a:off x="7821168" y="2264988"/>
            <a:ext cx="4370832" cy="395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465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46883B9-E455-40F0-94AE-70EB3C556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438" y="317499"/>
            <a:ext cx="4500737" cy="209550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Online Meetings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2015EA3-B3AB-49A0-A4EC-49AE3E2142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3346224"/>
              </p:ext>
            </p:extLst>
          </p:nvPr>
        </p:nvGraphicFramePr>
        <p:xfrm>
          <a:off x="486383" y="2587624"/>
          <a:ext cx="4974792" cy="3548888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243698">
                  <a:extLst>
                    <a:ext uri="{9D8B030D-6E8A-4147-A177-3AD203B41FA5}">
                      <a16:colId xmlns:a16="http://schemas.microsoft.com/office/drawing/2014/main" val="3853841163"/>
                    </a:ext>
                  </a:extLst>
                </a:gridCol>
                <a:gridCol w="1243698">
                  <a:extLst>
                    <a:ext uri="{9D8B030D-6E8A-4147-A177-3AD203B41FA5}">
                      <a16:colId xmlns:a16="http://schemas.microsoft.com/office/drawing/2014/main" val="3204168606"/>
                    </a:ext>
                  </a:extLst>
                </a:gridCol>
                <a:gridCol w="1243698">
                  <a:extLst>
                    <a:ext uri="{9D8B030D-6E8A-4147-A177-3AD203B41FA5}">
                      <a16:colId xmlns:a16="http://schemas.microsoft.com/office/drawing/2014/main" val="2490781169"/>
                    </a:ext>
                  </a:extLst>
                </a:gridCol>
                <a:gridCol w="1243698">
                  <a:extLst>
                    <a:ext uri="{9D8B030D-6E8A-4147-A177-3AD203B41FA5}">
                      <a16:colId xmlns:a16="http://schemas.microsoft.com/office/drawing/2014/main" val="2710690147"/>
                    </a:ext>
                  </a:extLst>
                </a:gridCol>
              </a:tblGrid>
              <a:tr h="4071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Zoom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23503"/>
                  </a:ext>
                </a:extLst>
              </a:tr>
              <a:tr h="407162"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Free /</a:t>
                      </a:r>
                    </a:p>
                    <a:p>
                      <a:r>
                        <a:rPr lang="en-US" dirty="0"/>
                        <a:t>$15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Free / $8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928683"/>
                  </a:ext>
                </a:extLst>
              </a:tr>
              <a:tr h="407162">
                <a:tc>
                  <a:txBody>
                    <a:bodyPr/>
                    <a:lstStyle/>
                    <a:p>
                      <a:r>
                        <a:rPr lang="en-US" dirty="0"/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 min / 24 </a:t>
                      </a:r>
                      <a:r>
                        <a:rPr lang="en-US" dirty="0" err="1"/>
                        <a:t>hrs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 </a:t>
                      </a:r>
                      <a:r>
                        <a:rPr lang="en-US" dirty="0" err="1"/>
                        <a:t>hrs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hour / 300 </a:t>
                      </a:r>
                      <a:r>
                        <a:rPr lang="en-US" dirty="0" err="1"/>
                        <a:t>hrs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002211"/>
                  </a:ext>
                </a:extLst>
              </a:tr>
              <a:tr h="407162">
                <a:tc>
                  <a:txBody>
                    <a:bodyPr/>
                    <a:lstStyle/>
                    <a:p>
                      <a:r>
                        <a:rPr lang="en-US" dirty="0"/>
                        <a:t># People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 / 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5501291"/>
                  </a:ext>
                </a:extLst>
              </a:tr>
              <a:tr h="407162">
                <a:tc>
                  <a:txBody>
                    <a:bodyPr/>
                    <a:lstStyle/>
                    <a:p>
                      <a:r>
                        <a:rPr lang="en-US" dirty="0"/>
                        <a:t>Breakout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6627520"/>
                  </a:ext>
                </a:extLst>
              </a:tr>
              <a:tr h="407162">
                <a:tc>
                  <a:txBody>
                    <a:bodyPr/>
                    <a:lstStyle/>
                    <a:p>
                      <a:r>
                        <a:rPr lang="en-US" dirty="0"/>
                        <a:t>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Harder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1632682"/>
                  </a:ext>
                </a:extLst>
              </a:tr>
              <a:tr h="407162">
                <a:tc>
                  <a:txBody>
                    <a:bodyPr/>
                    <a:lstStyle/>
                    <a:p>
                      <a:r>
                        <a:rPr lang="en-US" dirty="0"/>
                        <a:t>White 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4929623"/>
                  </a:ext>
                </a:extLst>
              </a:tr>
            </a:tbl>
          </a:graphicData>
        </a:graphic>
      </p:graphicFrame>
      <p:pic>
        <p:nvPicPr>
          <p:cNvPr id="3" name="Picture 2" descr="A large tree in a forest&#10;&#10;Description automatically generated">
            <a:extLst>
              <a:ext uri="{FF2B5EF4-FFF2-40B4-BE49-F238E27FC236}">
                <a16:creationId xmlns:a16="http://schemas.microsoft.com/office/drawing/2014/main" id="{CA9E8C63-49C9-4D7F-88A4-39741697C0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1" r="18116"/>
          <a:stretch/>
        </p:blipFill>
        <p:spPr>
          <a:xfrm>
            <a:off x="6094474" y="10"/>
            <a:ext cx="609752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0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053E62-E158-4007-ADAA-BF57F4F2B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r>
              <a:rPr lang="en-US" dirty="0"/>
              <a:t>When using websites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64989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EB2F9-6795-450F-A5DC-D3712E070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587625"/>
            <a:ext cx="6214533" cy="3317875"/>
          </a:xfrm>
        </p:spPr>
        <p:txBody>
          <a:bodyPr anchor="ctr">
            <a:normAutofit/>
          </a:bodyPr>
          <a:lstStyle/>
          <a:p>
            <a:r>
              <a:rPr lang="en-US" dirty="0"/>
              <a:t>Proofread EVERYTHING</a:t>
            </a:r>
          </a:p>
          <a:p>
            <a:r>
              <a:rPr lang="en-US" dirty="0"/>
              <a:t>Watch out for ads!</a:t>
            </a:r>
          </a:p>
          <a:p>
            <a:r>
              <a:rPr lang="en-US" dirty="0"/>
              <a:t>Will all the students be able to participate?</a:t>
            </a:r>
          </a:p>
        </p:txBody>
      </p:sp>
      <p:pic>
        <p:nvPicPr>
          <p:cNvPr id="6" name="Picture 5" descr="A duck swimming in a body of water&#10;&#10;Description automatically generated">
            <a:extLst>
              <a:ext uri="{FF2B5EF4-FFF2-40B4-BE49-F238E27FC236}">
                <a16:creationId xmlns:a16="http://schemas.microsoft.com/office/drawing/2014/main" id="{3287F228-418F-4C58-96F3-03F0B269A7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5"/>
          <a:stretch/>
        </p:blipFill>
        <p:spPr>
          <a:xfrm>
            <a:off x="7821168" y="2264988"/>
            <a:ext cx="4370832" cy="395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874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JuxtaposeVTI">
  <a:themeElements>
    <a:clrScheme name="AnalogousFromDarkSeedLeftStep">
      <a:dk1>
        <a:srgbClr val="000000"/>
      </a:dk1>
      <a:lt1>
        <a:srgbClr val="FFFFFF"/>
      </a:lt1>
      <a:dk2>
        <a:srgbClr val="303920"/>
      </a:dk2>
      <a:lt2>
        <a:srgbClr val="E8E2E3"/>
      </a:lt2>
      <a:accent1>
        <a:srgbClr val="20B4A2"/>
      </a:accent1>
      <a:accent2>
        <a:srgbClr val="14B75F"/>
      </a:accent2>
      <a:accent3>
        <a:srgbClr val="21B928"/>
      </a:accent3>
      <a:accent4>
        <a:srgbClr val="51B814"/>
      </a:accent4>
      <a:accent5>
        <a:srgbClr val="8EAC1E"/>
      </a:accent5>
      <a:accent6>
        <a:srgbClr val="C19D15"/>
      </a:accent6>
      <a:hlink>
        <a:srgbClr val="688B2E"/>
      </a:hlink>
      <a:folHlink>
        <a:srgbClr val="7F7F7F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439</Words>
  <Application>Microsoft Office PowerPoint</Application>
  <PresentationFormat>Widescreen</PresentationFormat>
  <Paragraphs>109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Franklin Gothic Demi Cond</vt:lpstr>
      <vt:lpstr>Franklin Gothic Medium</vt:lpstr>
      <vt:lpstr>Myriad Web Pro</vt:lpstr>
      <vt:lpstr>Wingdings</vt:lpstr>
      <vt:lpstr>JuxtaposeVTI</vt:lpstr>
      <vt:lpstr>Tools for Teaching OE Online</vt:lpstr>
      <vt:lpstr>Presentation Objectives</vt:lpstr>
      <vt:lpstr>Secret Decoder Ring</vt:lpstr>
      <vt:lpstr>How do you plan to teach?</vt:lpstr>
      <vt:lpstr>Assess your Goals</vt:lpstr>
      <vt:lpstr>Assess your Technology</vt:lpstr>
      <vt:lpstr>Online Meetings</vt:lpstr>
      <vt:lpstr>Online Meetings</vt:lpstr>
      <vt:lpstr>When using websites</vt:lpstr>
      <vt:lpstr>Set the stage</vt:lpstr>
      <vt:lpstr>What could possibly…</vt:lpstr>
      <vt:lpstr>Top 5 Tips</vt:lpstr>
      <vt:lpstr>Good to know</vt:lpstr>
      <vt:lpstr>Running a video conference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Tools for Teaching OE Online</dc:title>
  <dc:creator>Paul Schimke</dc:creator>
  <cp:lastModifiedBy>Paul Schimke</cp:lastModifiedBy>
  <cp:revision>17</cp:revision>
  <dcterms:created xsi:type="dcterms:W3CDTF">2020-10-31T16:23:37Z</dcterms:created>
  <dcterms:modified xsi:type="dcterms:W3CDTF">2020-11-01T19:47:57Z</dcterms:modified>
</cp:coreProperties>
</file>