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 id="2147483661" r:id="rId6"/>
    <p:sldMasterId id="214748366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y="6858000" cx="12192000"/>
  <p:notesSz cx="6858000" cy="9144000"/>
  <p:embeddedFontLst>
    <p:embeddedFont>
      <p:font typeface="Libre Franklin"/>
      <p:regular r:id="rId49"/>
      <p:bold r:id="rId50"/>
      <p:italic r:id="rId51"/>
      <p:boldItalic r:id="rId52"/>
    </p:embeddedFont>
    <p:embeddedFont>
      <p:font typeface="Roboto"/>
      <p:regular r:id="rId53"/>
      <p:bold r:id="rId54"/>
      <p:italic r:id="rId55"/>
      <p:boldItalic r:id="rId56"/>
    </p:embeddedFont>
    <p:embeddedFont>
      <p:font typeface="Helvetica Neue"/>
      <p:regular r:id="rId57"/>
      <p:bold r:id="rId58"/>
      <p:italic r:id="rId59"/>
      <p:boldItalic r:id="rId60"/>
    </p:embeddedFont>
    <p:embeddedFont>
      <p:font typeface="Oswald"/>
      <p:regular r:id="rId61"/>
      <p:bold r:id="rId62"/>
    </p:embeddedFont>
    <p:embeddedFont>
      <p:font typeface="Century Gothic"/>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500">
          <p15:clr>
            <a:srgbClr val="A4A3A4"/>
          </p15:clr>
        </p15:guide>
        <p15:guide id="3" pos="4951">
          <p15:clr>
            <a:srgbClr val="A4A3A4"/>
          </p15:clr>
        </p15:guide>
      </p15:sldGuideLst>
    </p:ext>
    <p:ext uri="http://customooxmlschemas.google.com/">
      <go:slidesCustomData xmlns:go="http://customooxmlschemas.google.com/" r:id="rId67" roundtripDataSignature="AMtx7mitD5ChZgAXNXi/QcybnxkmtJw7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500" orient="horz"/>
        <p:guide pos="495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font" Target="fonts/LibreFranklin-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Oswald-bold.fntdata"/><Relationship Id="rId61" Type="http://schemas.openxmlformats.org/officeDocument/2006/relationships/font" Target="fonts/Oswald-regular.fntdata"/><Relationship Id="rId20" Type="http://schemas.openxmlformats.org/officeDocument/2006/relationships/slide" Target="slides/slide12.xml"/><Relationship Id="rId64" Type="http://schemas.openxmlformats.org/officeDocument/2006/relationships/font" Target="fonts/CenturyGothic-bold.fntdata"/><Relationship Id="rId63" Type="http://schemas.openxmlformats.org/officeDocument/2006/relationships/font" Target="fonts/CenturyGothic-regular.fntdata"/><Relationship Id="rId22" Type="http://schemas.openxmlformats.org/officeDocument/2006/relationships/slide" Target="slides/slide14.xml"/><Relationship Id="rId66" Type="http://schemas.openxmlformats.org/officeDocument/2006/relationships/font" Target="fonts/CenturyGothic-boldItalic.fntdata"/><Relationship Id="rId21" Type="http://schemas.openxmlformats.org/officeDocument/2006/relationships/slide" Target="slides/slide13.xml"/><Relationship Id="rId65" Type="http://schemas.openxmlformats.org/officeDocument/2006/relationships/font" Target="fonts/CenturyGothic-italic.fntdata"/><Relationship Id="rId24" Type="http://schemas.openxmlformats.org/officeDocument/2006/relationships/slide" Target="slides/slide16.xml"/><Relationship Id="rId23" Type="http://schemas.openxmlformats.org/officeDocument/2006/relationships/slide" Target="slides/slide15.xml"/><Relationship Id="rId67" Type="http://customschemas.google.com/relationships/presentationmetadata" Target="metadata"/><Relationship Id="rId60" Type="http://schemas.openxmlformats.org/officeDocument/2006/relationships/font" Target="fonts/HelveticaNeue-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LibreFranklin-italic.fntdata"/><Relationship Id="rId50" Type="http://schemas.openxmlformats.org/officeDocument/2006/relationships/font" Target="fonts/LibreFranklin-bold.fntdata"/><Relationship Id="rId53" Type="http://schemas.openxmlformats.org/officeDocument/2006/relationships/font" Target="fonts/Roboto-regular.fntdata"/><Relationship Id="rId52" Type="http://schemas.openxmlformats.org/officeDocument/2006/relationships/font" Target="fonts/LibreFranklin-boldItalic.fntdata"/><Relationship Id="rId11" Type="http://schemas.openxmlformats.org/officeDocument/2006/relationships/slide" Target="slides/slide3.xml"/><Relationship Id="rId55" Type="http://schemas.openxmlformats.org/officeDocument/2006/relationships/font" Target="fonts/Roboto-italic.fntdata"/><Relationship Id="rId10" Type="http://schemas.openxmlformats.org/officeDocument/2006/relationships/slide" Target="slides/slide2.xml"/><Relationship Id="rId54" Type="http://schemas.openxmlformats.org/officeDocument/2006/relationships/font" Target="fonts/Roboto-bold.fntdata"/><Relationship Id="rId13" Type="http://schemas.openxmlformats.org/officeDocument/2006/relationships/slide" Target="slides/slide5.xml"/><Relationship Id="rId57" Type="http://schemas.openxmlformats.org/officeDocument/2006/relationships/font" Target="fonts/HelveticaNeue-regular.fntdata"/><Relationship Id="rId12" Type="http://schemas.openxmlformats.org/officeDocument/2006/relationships/slide" Target="slides/slide4.xml"/><Relationship Id="rId56" Type="http://schemas.openxmlformats.org/officeDocument/2006/relationships/font" Target="fonts/Roboto-boldItalic.fntdata"/><Relationship Id="rId15" Type="http://schemas.openxmlformats.org/officeDocument/2006/relationships/slide" Target="slides/slide7.xml"/><Relationship Id="rId59" Type="http://schemas.openxmlformats.org/officeDocument/2006/relationships/font" Target="fonts/HelveticaNeue-italic.fntdata"/><Relationship Id="rId14" Type="http://schemas.openxmlformats.org/officeDocument/2006/relationships/slide" Target="slides/slide6.xml"/><Relationship Id="rId58" Type="http://schemas.openxmlformats.org/officeDocument/2006/relationships/font" Target="fonts/HelveticaNeue-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Chairman</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Coordinates overall program</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Communication</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Liaison with training committee and other council committees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Volunteer recognition </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Training Coordinator</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Develops a council-wide training program</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Receives ad-hoc requests for training</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Arranges for ad-hoc training, as needed</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Lead Trainers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Plans, leads, and follows up on Trainer Courses (Master Educators)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Plans, leads, and follows up on Awareness Courses (ME’s or Trainers)</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Communications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Posts events on the website</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Updates the website with content periodically</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Sends monthly newsletters via Mail Chimp</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Publicity</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Writes and submits articles to Scouter Digest and other publications</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Secretary</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Records meeting minutes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Maintains committee list</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Maintains communications list (trainers and interested parties)</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Treasurer and Fund Raiser</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Manages the overall  budget</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Solicits funds</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Service Area Representatives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Providing updates at roundtables and program launch (in event there is no district representative)</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District Representatives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Providing updates at roundtables and program launch</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Camp Master Educator (Goshen and/or Snyder)</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Offer LNT Trainer courses to staff</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Teach awareness and trainer courses to adults and scouts at camp</a:t>
            </a:r>
            <a:endParaRPr/>
          </a:p>
          <a:p>
            <a:pPr indent="0" lvl="0" marL="0" rtl="0" algn="l">
              <a:spcBef>
                <a:spcPts val="1000"/>
              </a:spcBef>
              <a:spcAft>
                <a:spcPts val="0"/>
              </a:spcAft>
              <a:buNone/>
            </a:pPr>
            <a:r>
              <a:t/>
            </a:r>
            <a:endParaRPr/>
          </a:p>
        </p:txBody>
      </p:sp>
      <p:sp>
        <p:nvSpPr>
          <p:cNvPr id="386" name="Google Shape;386;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Chairman</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Coordinates overall program</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Communication</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Liaison with training committee and other council committees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Volunteer recognition </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Training Coordinator</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Develops a council-wide training program</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Receives ad-hoc requests for training</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Arranges for ad-hoc training, as needed</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Lead Trainers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Plans, leads, and follows up on Trainer Courses (Master Educators)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Plans, leads, and follows up on Awareness Courses (ME’s or Trainers)</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Communications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Posts events on the website</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Updates the website with content periodically</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Sends monthly newsletters via Mail Chimp</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Publicity</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Writes and submits articles to Scouter Digest and other publications</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Secretary</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Records meeting minutes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Maintains committee list</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Maintains communications list (trainers and interested parties)</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Treasurer and Fund Raiser</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Manages the overall  budget</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Solicits funds</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Service Area Representatives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Providing updates at roundtables and program launch (in event there is no district representative)</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District Representatives</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Providing updates at roundtables and program launch</a:t>
            </a:r>
            <a:endParaRPr/>
          </a:p>
          <a:p>
            <a:pPr indent="-342900" lvl="0" marL="342900" marR="0" rtl="0" algn="l">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Camp Master Educator (Goshen and/or Snyder)</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Offer LNT Trainer courses to staff</a:t>
            </a:r>
            <a:endParaRPr/>
          </a:p>
          <a:p>
            <a:pPr indent="-285750" lvl="1" marL="742950" marR="0" rtl="0" algn="l">
              <a:lnSpc>
                <a:spcPct val="115000"/>
              </a:lnSpc>
              <a:spcBef>
                <a:spcPts val="0"/>
              </a:spcBef>
              <a:spcAft>
                <a:spcPts val="0"/>
              </a:spcAft>
              <a:buClr>
                <a:schemeClr val="dk1"/>
              </a:buClr>
              <a:buSzPts val="1100"/>
              <a:buFont typeface="Calibri"/>
              <a:buAutoNum type="alphaLcPeriod"/>
            </a:pPr>
            <a:r>
              <a:rPr lang="en-US" sz="1100">
                <a:latin typeface="Calibri"/>
                <a:ea typeface="Calibri"/>
                <a:cs typeface="Calibri"/>
                <a:sym typeface="Calibri"/>
              </a:rPr>
              <a:t>Teach awareness and trainer courses to adults and scouts at camp</a:t>
            </a:r>
            <a:endParaRPr/>
          </a:p>
          <a:p>
            <a:pPr indent="0" lvl="0" marL="0" rtl="0" algn="l">
              <a:spcBef>
                <a:spcPts val="1000"/>
              </a:spcBef>
              <a:spcAft>
                <a:spcPts val="0"/>
              </a:spcAft>
              <a:buNone/>
            </a:pPr>
            <a:r>
              <a:t/>
            </a:r>
            <a:endParaRPr/>
          </a:p>
        </p:txBody>
      </p:sp>
      <p:sp>
        <p:nvSpPr>
          <p:cNvPr id="394" name="Google Shape;39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Date">
  <p:cSld name="Title Slide with Dat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2"/>
          <p:cNvSpPr/>
          <p:nvPr/>
        </p:nvSpPr>
        <p:spPr>
          <a:xfrm>
            <a:off x="0" y="0"/>
            <a:ext cx="12192000" cy="6870656"/>
          </a:xfrm>
          <a:prstGeom prst="rect">
            <a:avLst/>
          </a:prstGeom>
          <a:gradFill>
            <a:gsLst>
              <a:gs pos="0">
                <a:srgbClr val="004CB9">
                  <a:alpha val="69803"/>
                </a:srgbClr>
              </a:gs>
              <a:gs pos="100000">
                <a:srgbClr val="005500">
                  <a:alpha val="69803"/>
                </a:srgbClr>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pic>
        <p:nvPicPr>
          <p:cNvPr descr="A picture containing text, sign, outdoor, room&#10;&#10;Description automatically generated" id="17" name="Google Shape;17;p42"/>
          <p:cNvPicPr preferRelativeResize="0"/>
          <p:nvPr/>
        </p:nvPicPr>
        <p:blipFill rotWithShape="1">
          <a:blip r:embed="rId3">
            <a:alphaModFix/>
          </a:blip>
          <a:srcRect b="0" l="0" r="0" t="0"/>
          <a:stretch/>
        </p:blipFill>
        <p:spPr>
          <a:xfrm>
            <a:off x="594343" y="442443"/>
            <a:ext cx="2107415" cy="2107415"/>
          </a:xfrm>
          <a:prstGeom prst="rect">
            <a:avLst/>
          </a:prstGeom>
          <a:noFill/>
          <a:ln>
            <a:noFill/>
          </a:ln>
        </p:spPr>
      </p:pic>
      <p:sp>
        <p:nvSpPr>
          <p:cNvPr id="18" name="Google Shape;18;p42"/>
          <p:cNvSpPr txBox="1"/>
          <p:nvPr>
            <p:ph idx="1" type="body"/>
          </p:nvPr>
        </p:nvSpPr>
        <p:spPr>
          <a:xfrm>
            <a:off x="3912235" y="1680191"/>
            <a:ext cx="4367531" cy="32441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2"/>
              </a:buClr>
              <a:buSzPts val="2400"/>
              <a:buNone/>
              <a:defRPr b="1" i="0" sz="2400">
                <a:solidFill>
                  <a:schemeClr val="lt2"/>
                </a:solidFill>
                <a:latin typeface="Libre Franklin"/>
                <a:ea typeface="Libre Franklin"/>
                <a:cs typeface="Libre Franklin"/>
                <a:sym typeface="Libre Franklin"/>
              </a:defRPr>
            </a:lvl1pPr>
            <a:lvl2pPr indent="-228600" lvl="1" marL="914400" algn="l">
              <a:lnSpc>
                <a:spcPct val="90000"/>
              </a:lnSpc>
              <a:spcBef>
                <a:spcPts val="500"/>
              </a:spcBef>
              <a:spcAft>
                <a:spcPts val="0"/>
              </a:spcAft>
              <a:buClr>
                <a:schemeClr val="dk2"/>
              </a:buClr>
              <a:buSzPts val="1800"/>
              <a:buNone/>
              <a:defRPr b="1" i="1" sz="1800"/>
            </a:lvl2pPr>
            <a:lvl3pPr indent="-228600" lvl="2" marL="1371600" algn="l">
              <a:lnSpc>
                <a:spcPct val="90000"/>
              </a:lnSpc>
              <a:spcBef>
                <a:spcPts val="500"/>
              </a:spcBef>
              <a:spcAft>
                <a:spcPts val="0"/>
              </a:spcAft>
              <a:buClr>
                <a:schemeClr val="dk2"/>
              </a:buClr>
              <a:buSzPts val="1800"/>
              <a:buNone/>
              <a:defRPr b="1" i="1" sz="1800"/>
            </a:lvl3pPr>
            <a:lvl4pPr indent="-228600" lvl="3" marL="1828800" algn="l">
              <a:lnSpc>
                <a:spcPct val="90000"/>
              </a:lnSpc>
              <a:spcBef>
                <a:spcPts val="500"/>
              </a:spcBef>
              <a:spcAft>
                <a:spcPts val="0"/>
              </a:spcAft>
              <a:buClr>
                <a:schemeClr val="dk2"/>
              </a:buClr>
              <a:buSzPts val="1800"/>
              <a:buNone/>
              <a:defRPr b="1" i="1" sz="1800"/>
            </a:lvl4pPr>
            <a:lvl5pPr indent="-228600" lvl="4" marL="2286000" algn="l">
              <a:lnSpc>
                <a:spcPct val="90000"/>
              </a:lnSpc>
              <a:spcBef>
                <a:spcPts val="500"/>
              </a:spcBef>
              <a:spcAft>
                <a:spcPts val="0"/>
              </a:spcAft>
              <a:buClr>
                <a:schemeClr val="dk2"/>
              </a:buClr>
              <a:buSzPts val="1800"/>
              <a:buNone/>
              <a:defRPr b="1" i="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42"/>
          <p:cNvSpPr txBox="1"/>
          <p:nvPr>
            <p:ph type="title"/>
          </p:nvPr>
        </p:nvSpPr>
        <p:spPr>
          <a:xfrm>
            <a:off x="1037021" y="2107415"/>
            <a:ext cx="10117959" cy="228135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6000"/>
              <a:buFont typeface="Oswald"/>
              <a:buNone/>
              <a:defRPr b="0"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2"/>
          <p:cNvSpPr txBox="1"/>
          <p:nvPr>
            <p:ph idx="2" type="body"/>
          </p:nvPr>
        </p:nvSpPr>
        <p:spPr>
          <a:xfrm>
            <a:off x="3912235" y="1333943"/>
            <a:ext cx="4367531" cy="32441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2"/>
              </a:buClr>
              <a:buSzPts val="2400"/>
              <a:buNone/>
              <a:defRPr b="1" i="0" sz="2400">
                <a:solidFill>
                  <a:schemeClr val="lt2"/>
                </a:solidFill>
                <a:latin typeface="Libre Franklin"/>
                <a:ea typeface="Libre Franklin"/>
                <a:cs typeface="Libre Franklin"/>
                <a:sym typeface="Libre Franklin"/>
              </a:defRPr>
            </a:lvl1pPr>
            <a:lvl2pPr indent="-228600" lvl="1" marL="914400" algn="l">
              <a:lnSpc>
                <a:spcPct val="90000"/>
              </a:lnSpc>
              <a:spcBef>
                <a:spcPts val="500"/>
              </a:spcBef>
              <a:spcAft>
                <a:spcPts val="0"/>
              </a:spcAft>
              <a:buClr>
                <a:schemeClr val="dk2"/>
              </a:buClr>
              <a:buSzPts val="1800"/>
              <a:buNone/>
              <a:defRPr b="1" i="1" sz="1800"/>
            </a:lvl2pPr>
            <a:lvl3pPr indent="-228600" lvl="2" marL="1371600" algn="l">
              <a:lnSpc>
                <a:spcPct val="90000"/>
              </a:lnSpc>
              <a:spcBef>
                <a:spcPts val="500"/>
              </a:spcBef>
              <a:spcAft>
                <a:spcPts val="0"/>
              </a:spcAft>
              <a:buClr>
                <a:schemeClr val="dk2"/>
              </a:buClr>
              <a:buSzPts val="1800"/>
              <a:buNone/>
              <a:defRPr b="1" i="1" sz="1800"/>
            </a:lvl3pPr>
            <a:lvl4pPr indent="-228600" lvl="3" marL="1828800" algn="l">
              <a:lnSpc>
                <a:spcPct val="90000"/>
              </a:lnSpc>
              <a:spcBef>
                <a:spcPts val="500"/>
              </a:spcBef>
              <a:spcAft>
                <a:spcPts val="0"/>
              </a:spcAft>
              <a:buClr>
                <a:schemeClr val="dk2"/>
              </a:buClr>
              <a:buSzPts val="1800"/>
              <a:buNone/>
              <a:defRPr b="1" i="1" sz="1800"/>
            </a:lvl4pPr>
            <a:lvl5pPr indent="-228600" lvl="4" marL="2286000" algn="l">
              <a:lnSpc>
                <a:spcPct val="90000"/>
              </a:lnSpc>
              <a:spcBef>
                <a:spcPts val="500"/>
              </a:spcBef>
              <a:spcAft>
                <a:spcPts val="0"/>
              </a:spcAft>
              <a:buClr>
                <a:schemeClr val="dk2"/>
              </a:buClr>
              <a:buSzPts val="1800"/>
              <a:buNone/>
              <a:defRPr b="1" i="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42"/>
          <p:cNvSpPr txBox="1"/>
          <p:nvPr>
            <p:ph idx="3" type="body"/>
          </p:nvPr>
        </p:nvSpPr>
        <p:spPr>
          <a:xfrm>
            <a:off x="1050857" y="4720037"/>
            <a:ext cx="10090287" cy="1101897"/>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2"/>
              </a:buClr>
              <a:buSzPts val="3500"/>
              <a:buNone/>
              <a:defRPr b="0" i="0" sz="3500">
                <a:solidFill>
                  <a:schemeClr val="lt2"/>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42"/>
          <p:cNvSpPr/>
          <p:nvPr/>
        </p:nvSpPr>
        <p:spPr>
          <a:xfrm>
            <a:off x="4879848" y="4453465"/>
            <a:ext cx="2432304" cy="6400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0" name="Shape 110"/>
        <p:cNvGrpSpPr/>
        <p:nvPr/>
      </p:nvGrpSpPr>
      <p:grpSpPr>
        <a:xfrm>
          <a:off x="0" y="0"/>
          <a:ext cx="0" cy="0"/>
          <a:chOff x="0" y="0"/>
          <a:chExt cx="0" cy="0"/>
        </a:xfrm>
      </p:grpSpPr>
      <p:sp>
        <p:nvSpPr>
          <p:cNvPr id="111" name="Google Shape;111;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4" name="Shape 114"/>
        <p:cNvGrpSpPr/>
        <p:nvPr/>
      </p:nvGrpSpPr>
      <p:grpSpPr>
        <a:xfrm>
          <a:off x="0" y="0"/>
          <a:ext cx="0" cy="0"/>
          <a:chOff x="0" y="0"/>
          <a:chExt cx="0" cy="0"/>
        </a:xfrm>
      </p:grpSpPr>
      <p:sp>
        <p:nvSpPr>
          <p:cNvPr id="115" name="Google Shape;115;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5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7" name="Google Shape;117;p5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 name="Google Shape;118;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sp>
        <p:nvSpPr>
          <p:cNvPr id="134" name="Google Shape;134;p51"/>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1"/>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p:txBody>
      </p:sp>
      <p:sp>
        <p:nvSpPr>
          <p:cNvPr id="136" name="Google Shape;136;p5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5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5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9" name="Shape 139"/>
        <p:cNvGrpSpPr/>
        <p:nvPr/>
      </p:nvGrpSpPr>
      <p:grpSpPr>
        <a:xfrm>
          <a:off x="0" y="0"/>
          <a:ext cx="0" cy="0"/>
          <a:chOff x="0" y="0"/>
          <a:chExt cx="0" cy="0"/>
        </a:xfrm>
      </p:grpSpPr>
      <p:sp>
        <p:nvSpPr>
          <p:cNvPr id="140" name="Google Shape;140;p5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5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5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0" name="Shape 150"/>
        <p:cNvGrpSpPr/>
        <p:nvPr/>
      </p:nvGrpSpPr>
      <p:grpSpPr>
        <a:xfrm>
          <a:off x="0" y="0"/>
          <a:ext cx="0" cy="0"/>
          <a:chOff x="0" y="0"/>
          <a:chExt cx="0" cy="0"/>
        </a:xfrm>
      </p:grpSpPr>
      <p:sp>
        <p:nvSpPr>
          <p:cNvPr id="151" name="Google Shape;151;p55"/>
          <p:cNvSpPr txBox="1"/>
          <p:nvPr>
            <p:ph type="ctrTitle"/>
          </p:nvPr>
        </p:nvSpPr>
        <p:spPr>
          <a:xfrm>
            <a:off x="543667" y="523420"/>
            <a:ext cx="9144000"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55"/>
          <p:cNvSpPr txBox="1"/>
          <p:nvPr>
            <p:ph idx="1" type="subTitle"/>
          </p:nvPr>
        </p:nvSpPr>
        <p:spPr>
          <a:xfrm>
            <a:off x="543667" y="2984622"/>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3" name="Shape 153"/>
        <p:cNvGrpSpPr/>
        <p:nvPr/>
      </p:nvGrpSpPr>
      <p:grpSpPr>
        <a:xfrm>
          <a:off x="0" y="0"/>
          <a:ext cx="0" cy="0"/>
          <a:chOff x="0" y="0"/>
          <a:chExt cx="0" cy="0"/>
        </a:xfrm>
      </p:grpSpPr>
      <p:sp>
        <p:nvSpPr>
          <p:cNvPr id="154" name="Google Shape;154;p56"/>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56"/>
          <p:cNvSpPr txBox="1"/>
          <p:nvPr>
            <p:ph idx="1" type="body"/>
          </p:nvPr>
        </p:nvSpPr>
        <p:spPr>
          <a:xfrm>
            <a:off x="701964" y="1982643"/>
            <a:ext cx="884234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6" name="Shape 156"/>
        <p:cNvGrpSpPr/>
        <p:nvPr/>
      </p:nvGrpSpPr>
      <p:grpSpPr>
        <a:xfrm>
          <a:off x="0" y="0"/>
          <a:ext cx="0" cy="0"/>
          <a:chOff x="0" y="0"/>
          <a:chExt cx="0" cy="0"/>
        </a:xfrm>
      </p:grpSpPr>
      <p:sp>
        <p:nvSpPr>
          <p:cNvPr id="157" name="Google Shape;157;p57"/>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57"/>
          <p:cNvSpPr txBox="1"/>
          <p:nvPr>
            <p:ph idx="1" type="body"/>
          </p:nvPr>
        </p:nvSpPr>
        <p:spPr>
          <a:xfrm>
            <a:off x="697524" y="1825625"/>
            <a:ext cx="4311124" cy="450835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57"/>
          <p:cNvSpPr txBox="1"/>
          <p:nvPr>
            <p:ph idx="2" type="body"/>
          </p:nvPr>
        </p:nvSpPr>
        <p:spPr>
          <a:xfrm>
            <a:off x="5233182" y="1825624"/>
            <a:ext cx="4311124" cy="450835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0" name="Shape 160"/>
        <p:cNvGrpSpPr/>
        <p:nvPr/>
      </p:nvGrpSpPr>
      <p:grpSpPr>
        <a:xfrm>
          <a:off x="0" y="0"/>
          <a:ext cx="0" cy="0"/>
          <a:chOff x="0" y="0"/>
          <a:chExt cx="0" cy="0"/>
        </a:xfrm>
      </p:grpSpPr>
      <p:sp>
        <p:nvSpPr>
          <p:cNvPr id="161" name="Google Shape;161;p61"/>
          <p:cNvSpPr txBox="1"/>
          <p:nvPr>
            <p:ph type="title"/>
          </p:nvPr>
        </p:nvSpPr>
        <p:spPr>
          <a:xfrm>
            <a:off x="836612" y="355600"/>
            <a:ext cx="9022283"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61"/>
          <p:cNvSpPr txBox="1"/>
          <p:nvPr>
            <p:ph idx="1" type="body"/>
          </p:nvPr>
        </p:nvSpPr>
        <p:spPr>
          <a:xfrm>
            <a:off x="839789" y="1888980"/>
            <a:ext cx="431596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3" name="Google Shape;163;p61"/>
          <p:cNvSpPr txBox="1"/>
          <p:nvPr>
            <p:ph idx="2" type="body"/>
          </p:nvPr>
        </p:nvSpPr>
        <p:spPr>
          <a:xfrm>
            <a:off x="839789" y="2712892"/>
            <a:ext cx="431596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61"/>
          <p:cNvSpPr txBox="1"/>
          <p:nvPr>
            <p:ph idx="3" type="body"/>
          </p:nvPr>
        </p:nvSpPr>
        <p:spPr>
          <a:xfrm>
            <a:off x="5542927" y="1888980"/>
            <a:ext cx="431596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5" name="Google Shape;165;p61"/>
          <p:cNvSpPr txBox="1"/>
          <p:nvPr>
            <p:ph idx="4" type="body"/>
          </p:nvPr>
        </p:nvSpPr>
        <p:spPr>
          <a:xfrm>
            <a:off x="5542927" y="2712892"/>
            <a:ext cx="431596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6" name="Shape 166"/>
        <p:cNvGrpSpPr/>
        <p:nvPr/>
      </p:nvGrpSpPr>
      <p:grpSpPr>
        <a:xfrm>
          <a:off x="0" y="0"/>
          <a:ext cx="0" cy="0"/>
          <a:chOff x="0" y="0"/>
          <a:chExt cx="0" cy="0"/>
        </a:xfrm>
      </p:grpSpPr>
      <p:sp>
        <p:nvSpPr>
          <p:cNvPr id="167" name="Google Shape;167;p62"/>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 name="Shape 168"/>
        <p:cNvGrpSpPr/>
        <p:nvPr/>
      </p:nvGrpSpPr>
      <p:grpSpPr>
        <a:xfrm>
          <a:off x="0" y="0"/>
          <a:ext cx="0" cy="0"/>
          <a:chOff x="0" y="0"/>
          <a:chExt cx="0" cy="0"/>
        </a:xfrm>
      </p:grpSpPr>
      <p:sp>
        <p:nvSpPr>
          <p:cNvPr id="169" name="Google Shape;169;p63"/>
          <p:cNvSpPr/>
          <p:nvPr/>
        </p:nvSpPr>
        <p:spPr>
          <a:xfrm>
            <a:off x="0" y="-1"/>
            <a:ext cx="12192000" cy="6858001"/>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 name="Shape 23"/>
        <p:cNvGrpSpPr/>
        <p:nvPr/>
      </p:nvGrpSpPr>
      <p:grpSpPr>
        <a:xfrm>
          <a:off x="0" y="0"/>
          <a:ext cx="0" cy="0"/>
          <a:chOff x="0" y="0"/>
          <a:chExt cx="0" cy="0"/>
        </a:xfrm>
      </p:grpSpPr>
      <p:sp>
        <p:nvSpPr>
          <p:cNvPr descr="View of a lake and mountain range" id="24" name="Google Shape;24;p43"/>
          <p:cNvSpPr/>
          <p:nvPr/>
        </p:nvSpPr>
        <p:spPr>
          <a:xfrm>
            <a:off x="129540" y="128016"/>
            <a:ext cx="11932920" cy="6601968"/>
          </a:xfrm>
          <a:prstGeom prst="rect">
            <a:avLst/>
          </a:prstGeom>
          <a:blipFill rotWithShape="1">
            <a:blip r:embed="rId2">
              <a:alphaModFix/>
            </a:blip>
            <a:stretch>
              <a:fillRect b="0" l="-16" r="-15" t="0"/>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25" name="Google Shape;25;p43"/>
          <p:cNvSpPr/>
          <p:nvPr/>
        </p:nvSpPr>
        <p:spPr>
          <a:xfrm>
            <a:off x="129539" y="128016"/>
            <a:ext cx="11932919" cy="6601968"/>
          </a:xfrm>
          <a:prstGeom prst="rect">
            <a:avLst/>
          </a:prstGeom>
          <a:gradFill>
            <a:gsLst>
              <a:gs pos="0">
                <a:srgbClr val="004CB9">
                  <a:alpha val="80000"/>
                </a:srgbClr>
              </a:gs>
              <a:gs pos="100000">
                <a:srgbClr val="005500">
                  <a:alpha val="80000"/>
                </a:srgbClr>
              </a:gs>
            </a:gsLst>
            <a:lin ang="168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pic>
        <p:nvPicPr>
          <p:cNvPr descr="A picture containing text, sign, outdoor, room&#10;&#10;Description automatically generated" id="26" name="Google Shape;26;p43"/>
          <p:cNvPicPr preferRelativeResize="0"/>
          <p:nvPr/>
        </p:nvPicPr>
        <p:blipFill rotWithShape="1">
          <a:blip r:embed="rId3">
            <a:alphaModFix/>
          </a:blip>
          <a:srcRect b="0" l="0" r="0" t="0"/>
          <a:stretch/>
        </p:blipFill>
        <p:spPr>
          <a:xfrm>
            <a:off x="10000933" y="374392"/>
            <a:ext cx="771418" cy="771418"/>
          </a:xfrm>
          <a:prstGeom prst="rect">
            <a:avLst/>
          </a:prstGeom>
          <a:noFill/>
          <a:ln>
            <a:noFill/>
          </a:ln>
        </p:spPr>
      </p:pic>
      <p:sp>
        <p:nvSpPr>
          <p:cNvPr id="27" name="Google Shape;27;p43"/>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28" name="Google Shape;28;p43"/>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3"/>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3"/>
          <p:cNvSpPr/>
          <p:nvPr/>
        </p:nvSpPr>
        <p:spPr>
          <a:xfrm>
            <a:off x="915026" y="1193569"/>
            <a:ext cx="4428000" cy="3657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31" name="Google Shape;31;p43"/>
          <p:cNvSpPr txBox="1"/>
          <p:nvPr>
            <p:ph idx="1" type="body"/>
          </p:nvPr>
        </p:nvSpPr>
        <p:spPr>
          <a:xfrm>
            <a:off x="838200" y="1298298"/>
            <a:ext cx="10515600" cy="487866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3"/>
          <p:cNvSpPr txBox="1"/>
          <p:nvPr>
            <p:ph type="title"/>
          </p:nvPr>
        </p:nvSpPr>
        <p:spPr>
          <a:xfrm>
            <a:off x="838200" y="365126"/>
            <a:ext cx="10515600" cy="76029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5000"/>
              <a:buFont typeface="Oswald"/>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70" name="Shape 170"/>
        <p:cNvGrpSpPr/>
        <p:nvPr/>
      </p:nvGrpSpPr>
      <p:grpSpPr>
        <a:xfrm>
          <a:off x="0" y="0"/>
          <a:ext cx="0" cy="0"/>
          <a:chOff x="0" y="0"/>
          <a:chExt cx="0" cy="0"/>
        </a:xfrm>
      </p:grpSpPr>
      <p:sp>
        <p:nvSpPr>
          <p:cNvPr id="171" name="Google Shape;171;p64"/>
          <p:cNvSpPr/>
          <p:nvPr>
            <p:ph idx="2" type="pic"/>
          </p:nvPr>
        </p:nvSpPr>
        <p:spPr>
          <a:xfrm>
            <a:off x="5064091" y="586305"/>
            <a:ext cx="4572000" cy="5486400"/>
          </a:xfrm>
          <a:prstGeom prst="rect">
            <a:avLst/>
          </a:prstGeom>
          <a:noFill/>
          <a:ln>
            <a:noFill/>
          </a:ln>
        </p:spPr>
      </p:sp>
      <p:sp>
        <p:nvSpPr>
          <p:cNvPr id="172" name="Google Shape;172;p64"/>
          <p:cNvSpPr txBox="1"/>
          <p:nvPr>
            <p:ph type="title"/>
          </p:nvPr>
        </p:nvSpPr>
        <p:spPr>
          <a:xfrm>
            <a:off x="269911" y="2876782"/>
            <a:ext cx="4572000" cy="789914"/>
          </a:xfrm>
          <a:prstGeom prst="rect">
            <a:avLst/>
          </a:prstGeom>
          <a:noFill/>
          <a:ln>
            <a:noFill/>
          </a:ln>
        </p:spPr>
        <p:txBody>
          <a:bodyPr anchorCtr="0" anchor="b" bIns="45700" lIns="91425" spcFirstLastPara="1" rIns="91425" wrap="square" tIns="45700">
            <a:noAutofit/>
          </a:bodyPr>
          <a:lstStyle>
            <a:lvl1pPr lvl="0" algn="r">
              <a:lnSpc>
                <a:spcPct val="90000"/>
              </a:lnSpc>
              <a:spcBef>
                <a:spcPts val="0"/>
              </a:spcBef>
              <a:spcAft>
                <a:spcPts val="0"/>
              </a:spcAft>
              <a:buClr>
                <a:schemeClr val="dk1"/>
              </a:buClr>
              <a:buSzPts val="4400"/>
              <a:buFont typeface="Helvetica Neue"/>
              <a:buNone/>
              <a:defRPr b="1" sz="4400">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64"/>
          <p:cNvSpPr txBox="1"/>
          <p:nvPr>
            <p:ph idx="1" type="body"/>
          </p:nvPr>
        </p:nvSpPr>
        <p:spPr>
          <a:xfrm>
            <a:off x="269900" y="3948519"/>
            <a:ext cx="4572000" cy="56515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2800"/>
              <a:buNone/>
              <a:defRPr b="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3" name="Shape 33"/>
        <p:cNvGrpSpPr/>
        <p:nvPr/>
      </p:nvGrpSpPr>
      <p:grpSpPr>
        <a:xfrm>
          <a:off x="0" y="0"/>
          <a:ext cx="0" cy="0"/>
          <a:chOff x="0" y="0"/>
          <a:chExt cx="0" cy="0"/>
        </a:xfrm>
      </p:grpSpPr>
      <p:sp>
        <p:nvSpPr>
          <p:cNvPr descr="View of a lake and mountain range" id="34" name="Google Shape;34;p44"/>
          <p:cNvSpPr/>
          <p:nvPr/>
        </p:nvSpPr>
        <p:spPr>
          <a:xfrm>
            <a:off x="129540" y="128016"/>
            <a:ext cx="11932920" cy="6601968"/>
          </a:xfrm>
          <a:prstGeom prst="rect">
            <a:avLst/>
          </a:prstGeom>
          <a:blipFill rotWithShape="1">
            <a:blip r:embed="rId2">
              <a:alphaModFix/>
            </a:blip>
            <a:stretch>
              <a:fillRect b="0" l="-16" r="-15" t="0"/>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35" name="Google Shape;35;p44"/>
          <p:cNvSpPr/>
          <p:nvPr/>
        </p:nvSpPr>
        <p:spPr>
          <a:xfrm>
            <a:off x="129539" y="128016"/>
            <a:ext cx="11932919" cy="6601968"/>
          </a:xfrm>
          <a:prstGeom prst="rect">
            <a:avLst/>
          </a:prstGeom>
          <a:gradFill>
            <a:gsLst>
              <a:gs pos="0">
                <a:srgbClr val="004CB9">
                  <a:alpha val="80000"/>
                </a:srgbClr>
              </a:gs>
              <a:gs pos="100000">
                <a:srgbClr val="005500">
                  <a:alpha val="80000"/>
                </a:srgbClr>
              </a:gs>
            </a:gsLst>
            <a:lin ang="168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36" name="Google Shape;36;p44"/>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7" name="Google Shape;37;p44"/>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4"/>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4"/>
          <p:cNvSpPr/>
          <p:nvPr/>
        </p:nvSpPr>
        <p:spPr>
          <a:xfrm>
            <a:off x="915026" y="1747488"/>
            <a:ext cx="4428000" cy="3657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40" name="Google Shape;40;p4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 sign, outdoor, room&#10;&#10;Description automatically generated" id="42" name="Google Shape;42;p44"/>
          <p:cNvPicPr preferRelativeResize="0"/>
          <p:nvPr/>
        </p:nvPicPr>
        <p:blipFill rotWithShape="1">
          <a:blip r:embed="rId3">
            <a:alphaModFix/>
          </a:blip>
          <a:srcRect b="0" l="0" r="0" t="0"/>
          <a:stretch/>
        </p:blipFill>
        <p:spPr>
          <a:xfrm>
            <a:off x="10000933" y="374392"/>
            <a:ext cx="771418" cy="771418"/>
          </a:xfrm>
          <a:prstGeom prst="rect">
            <a:avLst/>
          </a:prstGeom>
          <a:noFill/>
          <a:ln>
            <a:noFill/>
          </a:ln>
        </p:spPr>
      </p:pic>
      <p:sp>
        <p:nvSpPr>
          <p:cNvPr id="43" name="Google Shape;43;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5000"/>
              <a:buFont typeface="Oswald"/>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44" name="Shape 44"/>
        <p:cNvGrpSpPr/>
        <p:nvPr/>
      </p:nvGrpSpPr>
      <p:grpSpPr>
        <a:xfrm>
          <a:off x="0" y="0"/>
          <a:ext cx="0" cy="0"/>
          <a:chOff x="0" y="0"/>
          <a:chExt cx="0" cy="0"/>
        </a:xfrm>
      </p:grpSpPr>
      <p:sp>
        <p:nvSpPr>
          <p:cNvPr descr="View of a lake with pine trees and mountain range" id="45" name="Google Shape;45;p45"/>
          <p:cNvSpPr/>
          <p:nvPr/>
        </p:nvSpPr>
        <p:spPr>
          <a:xfrm>
            <a:off x="129540" y="128016"/>
            <a:ext cx="11932920" cy="6601968"/>
          </a:xfrm>
          <a:prstGeom prst="rect">
            <a:avLst/>
          </a:prstGeom>
          <a:blipFill rotWithShape="1">
            <a:blip r:embed="rId2">
              <a:alphaModFix/>
            </a:blip>
            <a:stretch>
              <a:fillRect b="0" l="-16" r="-15" t="0"/>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46" name="Google Shape;46;p45"/>
          <p:cNvSpPr/>
          <p:nvPr/>
        </p:nvSpPr>
        <p:spPr>
          <a:xfrm>
            <a:off x="129540" y="128016"/>
            <a:ext cx="6858000" cy="6601968"/>
          </a:xfrm>
          <a:prstGeom prst="rect">
            <a:avLst/>
          </a:prstGeom>
          <a:gradFill>
            <a:gsLst>
              <a:gs pos="0">
                <a:srgbClr val="004CB9">
                  <a:alpha val="80000"/>
                </a:srgbClr>
              </a:gs>
              <a:gs pos="100000">
                <a:srgbClr val="005500">
                  <a:alpha val="80000"/>
                </a:srgbClr>
              </a:gs>
            </a:gsLst>
            <a:lin ang="168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47" name="Google Shape;47;p45"/>
          <p:cNvSpPr txBox="1"/>
          <p:nvPr>
            <p:ph type="title"/>
          </p:nvPr>
        </p:nvSpPr>
        <p:spPr>
          <a:xfrm>
            <a:off x="841248" y="1169256"/>
            <a:ext cx="5285914" cy="7826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5000"/>
              <a:buFont typeface="Oswald"/>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45"/>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49" name="Google Shape;49;p45"/>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5"/>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5"/>
          <p:cNvSpPr txBox="1"/>
          <p:nvPr>
            <p:ph idx="1" type="body"/>
          </p:nvPr>
        </p:nvSpPr>
        <p:spPr>
          <a:xfrm>
            <a:off x="841248" y="2136036"/>
            <a:ext cx="5285914" cy="85709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2300"/>
              <a:buNone/>
              <a:defRPr sz="2300">
                <a:solidFill>
                  <a:schemeClr val="lt2"/>
                </a:solidFill>
              </a:defRPr>
            </a:lvl1pPr>
            <a:lvl2pPr indent="-342900" lvl="1" marL="914400" algn="l">
              <a:lnSpc>
                <a:spcPct val="90000"/>
              </a:lnSpc>
              <a:spcBef>
                <a:spcPts val="500"/>
              </a:spcBef>
              <a:spcAft>
                <a:spcPts val="0"/>
              </a:spcAft>
              <a:buClr>
                <a:schemeClr val="dk2"/>
              </a:buClr>
              <a:buSzPts val="1800"/>
              <a:buChar char="•"/>
              <a:defRPr sz="1800"/>
            </a:lvl2pPr>
            <a:lvl3pPr indent="-342900" lvl="2" marL="1371600" algn="l">
              <a:lnSpc>
                <a:spcPct val="90000"/>
              </a:lnSpc>
              <a:spcBef>
                <a:spcPts val="500"/>
              </a:spcBef>
              <a:spcAft>
                <a:spcPts val="0"/>
              </a:spcAft>
              <a:buClr>
                <a:schemeClr val="dk2"/>
              </a:buClr>
              <a:buSzPts val="1800"/>
              <a:buChar char="•"/>
              <a:defRPr sz="1800"/>
            </a:lvl3pPr>
            <a:lvl4pPr indent="-342900" lvl="3" marL="1828800" algn="l">
              <a:lnSpc>
                <a:spcPct val="90000"/>
              </a:lnSpc>
              <a:spcBef>
                <a:spcPts val="500"/>
              </a:spcBef>
              <a:spcAft>
                <a:spcPts val="0"/>
              </a:spcAft>
              <a:buClr>
                <a:schemeClr val="dk2"/>
              </a:buClr>
              <a:buSzPts val="1800"/>
              <a:buChar char="•"/>
              <a:defRPr sz="1800"/>
            </a:lvl4pPr>
            <a:lvl5pPr indent="-342900" lvl="4" marL="2286000" algn="l">
              <a:lnSpc>
                <a:spcPct val="90000"/>
              </a:lnSpc>
              <a:spcBef>
                <a:spcPts val="500"/>
              </a:spcBef>
              <a:spcAft>
                <a:spcPts val="0"/>
              </a:spcAft>
              <a:buClr>
                <a:schemeClr val="dk2"/>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5"/>
          <p:cNvSpPr/>
          <p:nvPr/>
        </p:nvSpPr>
        <p:spPr>
          <a:xfrm>
            <a:off x="915026" y="1992586"/>
            <a:ext cx="4428000" cy="3657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53" name="Google Shape;53;p45"/>
          <p:cNvSpPr txBox="1"/>
          <p:nvPr>
            <p:ph idx="2" type="body"/>
          </p:nvPr>
        </p:nvSpPr>
        <p:spPr>
          <a:xfrm>
            <a:off x="838199" y="3100269"/>
            <a:ext cx="5288963" cy="2588637"/>
          </a:xfrm>
          <a:prstGeom prst="rect">
            <a:avLst/>
          </a:prstGeom>
          <a:noFill/>
          <a:ln>
            <a:noFill/>
          </a:ln>
        </p:spPr>
        <p:txBody>
          <a:bodyPr anchorCtr="0" anchor="t" bIns="45700" lIns="0" spcFirstLastPara="1" rIns="91425" wrap="square" tIns="45700">
            <a:normAutofit/>
          </a:bodyPr>
          <a:lstStyle>
            <a:lvl1pPr indent="-330200" lvl="0" marL="457200" algn="l">
              <a:lnSpc>
                <a:spcPct val="90000"/>
              </a:lnSpc>
              <a:spcBef>
                <a:spcPts val="600"/>
              </a:spcBef>
              <a:spcAft>
                <a:spcPts val="0"/>
              </a:spcAft>
              <a:buClr>
                <a:schemeClr val="lt2"/>
              </a:buClr>
              <a:buSzPts val="1600"/>
              <a:buFont typeface="Arial"/>
              <a:buChar char="•"/>
              <a:defRPr b="0" i="0" sz="16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 sign, outdoor, room&#10;&#10;Description automatically generated" id="54" name="Google Shape;54;p45"/>
          <p:cNvPicPr preferRelativeResize="0"/>
          <p:nvPr/>
        </p:nvPicPr>
        <p:blipFill rotWithShape="1">
          <a:blip r:embed="rId3">
            <a:alphaModFix/>
          </a:blip>
          <a:srcRect b="0" l="0" r="0" t="0"/>
          <a:stretch/>
        </p:blipFill>
        <p:spPr>
          <a:xfrm>
            <a:off x="10000933" y="374392"/>
            <a:ext cx="771418" cy="77141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55" name="Shape 55"/>
        <p:cNvGrpSpPr/>
        <p:nvPr/>
      </p:nvGrpSpPr>
      <p:grpSpPr>
        <a:xfrm>
          <a:off x="0" y="0"/>
          <a:ext cx="0" cy="0"/>
          <a:chOff x="0" y="0"/>
          <a:chExt cx="0" cy="0"/>
        </a:xfrm>
      </p:grpSpPr>
      <p:sp>
        <p:nvSpPr>
          <p:cNvPr descr="Close up view of lake edge with mountain range background" id="56" name="Google Shape;56;p46"/>
          <p:cNvSpPr/>
          <p:nvPr/>
        </p:nvSpPr>
        <p:spPr>
          <a:xfrm>
            <a:off x="129540" y="128016"/>
            <a:ext cx="11932920" cy="6601968"/>
          </a:xfrm>
          <a:prstGeom prst="rect">
            <a:avLst/>
          </a:prstGeom>
          <a:blipFill rotWithShape="1">
            <a:blip r:embed="rId2">
              <a:alphaModFix/>
            </a:blip>
            <a:stretch>
              <a:fillRect b="0" l="-16" r="-15" t="0"/>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57" name="Google Shape;57;p46"/>
          <p:cNvSpPr/>
          <p:nvPr/>
        </p:nvSpPr>
        <p:spPr>
          <a:xfrm>
            <a:off x="129540" y="128016"/>
            <a:ext cx="11932920" cy="3319272"/>
          </a:xfrm>
          <a:prstGeom prst="rect">
            <a:avLst/>
          </a:prstGeom>
          <a:gradFill>
            <a:gsLst>
              <a:gs pos="0">
                <a:srgbClr val="004CB9">
                  <a:alpha val="80000"/>
                </a:srgbClr>
              </a:gs>
              <a:gs pos="100000">
                <a:srgbClr val="005500">
                  <a:alpha val="80000"/>
                </a:srgbClr>
              </a:gs>
            </a:gsLst>
            <a:lin ang="168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sp>
        <p:nvSpPr>
          <p:cNvPr id="58" name="Google Shape;58;p46"/>
          <p:cNvSpPr txBox="1"/>
          <p:nvPr>
            <p:ph type="title"/>
          </p:nvPr>
        </p:nvSpPr>
        <p:spPr>
          <a:xfrm>
            <a:off x="841248" y="1093460"/>
            <a:ext cx="5320386" cy="7826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5000"/>
              <a:buFont typeface="Oswald"/>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6"/>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0" name="Google Shape;60;p46"/>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6"/>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6"/>
          <p:cNvSpPr txBox="1"/>
          <p:nvPr>
            <p:ph idx="1" type="body"/>
          </p:nvPr>
        </p:nvSpPr>
        <p:spPr>
          <a:xfrm>
            <a:off x="841248" y="2060240"/>
            <a:ext cx="5320386" cy="8825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2300"/>
              <a:buNone/>
              <a:defRPr sz="2300">
                <a:solidFill>
                  <a:schemeClr val="lt2"/>
                </a:solidFill>
              </a:defRPr>
            </a:lvl1pPr>
            <a:lvl2pPr indent="-342900" lvl="1" marL="914400" algn="l">
              <a:lnSpc>
                <a:spcPct val="90000"/>
              </a:lnSpc>
              <a:spcBef>
                <a:spcPts val="500"/>
              </a:spcBef>
              <a:spcAft>
                <a:spcPts val="0"/>
              </a:spcAft>
              <a:buClr>
                <a:schemeClr val="dk2"/>
              </a:buClr>
              <a:buSzPts val="1800"/>
              <a:buChar char="•"/>
              <a:defRPr sz="1800"/>
            </a:lvl2pPr>
            <a:lvl3pPr indent="-342900" lvl="2" marL="1371600" algn="l">
              <a:lnSpc>
                <a:spcPct val="90000"/>
              </a:lnSpc>
              <a:spcBef>
                <a:spcPts val="500"/>
              </a:spcBef>
              <a:spcAft>
                <a:spcPts val="0"/>
              </a:spcAft>
              <a:buClr>
                <a:schemeClr val="dk2"/>
              </a:buClr>
              <a:buSzPts val="1800"/>
              <a:buChar char="•"/>
              <a:defRPr sz="1800"/>
            </a:lvl3pPr>
            <a:lvl4pPr indent="-342900" lvl="3" marL="1828800" algn="l">
              <a:lnSpc>
                <a:spcPct val="90000"/>
              </a:lnSpc>
              <a:spcBef>
                <a:spcPts val="500"/>
              </a:spcBef>
              <a:spcAft>
                <a:spcPts val="0"/>
              </a:spcAft>
              <a:buClr>
                <a:schemeClr val="dk2"/>
              </a:buClr>
              <a:buSzPts val="1800"/>
              <a:buChar char="•"/>
              <a:defRPr sz="1800"/>
            </a:lvl4pPr>
            <a:lvl5pPr indent="-342900" lvl="4" marL="2286000" algn="l">
              <a:lnSpc>
                <a:spcPct val="90000"/>
              </a:lnSpc>
              <a:spcBef>
                <a:spcPts val="500"/>
              </a:spcBef>
              <a:spcAft>
                <a:spcPts val="0"/>
              </a:spcAft>
              <a:buClr>
                <a:schemeClr val="dk2"/>
              </a:buClr>
              <a:buSzPts val="1800"/>
              <a:buChar char="•"/>
              <a:defRPr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6"/>
          <p:cNvSpPr/>
          <p:nvPr/>
        </p:nvSpPr>
        <p:spPr>
          <a:xfrm>
            <a:off x="914693" y="1916790"/>
            <a:ext cx="4500000" cy="3657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ibre Franklin"/>
              <a:ea typeface="Libre Franklin"/>
              <a:cs typeface="Libre Franklin"/>
              <a:sym typeface="Libre Franklin"/>
            </a:endParaRPr>
          </a:p>
        </p:txBody>
      </p:sp>
      <p:pic>
        <p:nvPicPr>
          <p:cNvPr descr="A picture containing text, sign, outdoor, room&#10;&#10;Description automatically generated" id="64" name="Google Shape;64;p46"/>
          <p:cNvPicPr preferRelativeResize="0"/>
          <p:nvPr/>
        </p:nvPicPr>
        <p:blipFill rotWithShape="1">
          <a:blip r:embed="rId3">
            <a:alphaModFix/>
          </a:blip>
          <a:srcRect b="0" l="0" r="0" t="0"/>
          <a:stretch/>
        </p:blipFill>
        <p:spPr>
          <a:xfrm>
            <a:off x="10000933" y="374392"/>
            <a:ext cx="771418" cy="771418"/>
          </a:xfrm>
          <a:prstGeom prst="rect">
            <a:avLst/>
          </a:prstGeom>
          <a:noFill/>
          <a:ln>
            <a:noFill/>
          </a:ln>
        </p:spPr>
      </p:pic>
      <p:sp>
        <p:nvSpPr>
          <p:cNvPr id="65" name="Google Shape;65;p46"/>
          <p:cNvSpPr txBox="1"/>
          <p:nvPr>
            <p:ph idx="2" type="body"/>
          </p:nvPr>
        </p:nvSpPr>
        <p:spPr>
          <a:xfrm>
            <a:off x="6817897" y="1125545"/>
            <a:ext cx="4707842" cy="1849304"/>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600"/>
              </a:spcBef>
              <a:spcAft>
                <a:spcPts val="0"/>
              </a:spcAft>
              <a:buClr>
                <a:schemeClr val="lt2"/>
              </a:buClr>
              <a:buSzPts val="1600"/>
              <a:buFont typeface="Arial"/>
              <a:buChar char="•"/>
              <a:defRPr b="0" i="0" sz="1600">
                <a:solidFill>
                  <a:schemeClr val="lt1"/>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slide">
  <p:cSld name="Questions slide">
    <p:spTree>
      <p:nvGrpSpPr>
        <p:cNvPr id="66" name="Shape 66"/>
        <p:cNvGrpSpPr/>
        <p:nvPr/>
      </p:nvGrpSpPr>
      <p:grpSpPr>
        <a:xfrm>
          <a:off x="0" y="0"/>
          <a:ext cx="0" cy="0"/>
          <a:chOff x="0" y="0"/>
          <a:chExt cx="0" cy="0"/>
        </a:xfrm>
      </p:grpSpPr>
      <p:sp>
        <p:nvSpPr>
          <p:cNvPr id="67" name="Google Shape;67;p58"/>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8" name="Google Shape;68;p58"/>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descr="View of a lake and mountain range" id="69" name="Google Shape;69;p58"/>
          <p:cNvSpPr/>
          <p:nvPr/>
        </p:nvSpPr>
        <p:spPr>
          <a:xfrm>
            <a:off x="129546" y="128016"/>
            <a:ext cx="11932920" cy="6601968"/>
          </a:xfrm>
          <a:prstGeom prst="rect">
            <a:avLst/>
          </a:prstGeom>
          <a:blipFill rotWithShape="1">
            <a:blip r:embed="rId2">
              <a:alphaModFix/>
            </a:blip>
            <a:stretch>
              <a:fillRect b="0" l="-16" r="-15" t="0"/>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70" name="Google Shape;70;p58"/>
          <p:cNvSpPr/>
          <p:nvPr/>
        </p:nvSpPr>
        <p:spPr>
          <a:xfrm>
            <a:off x="129540" y="128016"/>
            <a:ext cx="11932920" cy="6601968"/>
          </a:xfrm>
          <a:prstGeom prst="rect">
            <a:avLst/>
          </a:prstGeom>
          <a:gradFill>
            <a:gsLst>
              <a:gs pos="0">
                <a:srgbClr val="004CB9">
                  <a:alpha val="80000"/>
                </a:srgbClr>
              </a:gs>
              <a:gs pos="99000">
                <a:srgbClr val="005500">
                  <a:alpha val="80000"/>
                </a:srgbClr>
              </a:gs>
              <a:gs pos="100000">
                <a:srgbClr val="005500">
                  <a:alpha val="80000"/>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Oswald"/>
              <a:ea typeface="Oswald"/>
              <a:cs typeface="Oswald"/>
              <a:sym typeface="Oswald"/>
            </a:endParaRPr>
          </a:p>
        </p:txBody>
      </p:sp>
      <p:sp>
        <p:nvSpPr>
          <p:cNvPr id="71" name="Google Shape;71;p58"/>
          <p:cNvSpPr txBox="1"/>
          <p:nvPr/>
        </p:nvSpPr>
        <p:spPr>
          <a:xfrm>
            <a:off x="3047268" y="1036970"/>
            <a:ext cx="6097464"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0">
                <a:solidFill>
                  <a:schemeClr val="lt1"/>
                </a:solidFill>
                <a:latin typeface="Oswald"/>
                <a:ea typeface="Oswald"/>
                <a:cs typeface="Oswald"/>
                <a:sym typeface="Oswald"/>
              </a:rPr>
              <a:t>Questions?</a:t>
            </a:r>
            <a:endParaRPr sz="8000">
              <a:solidFill>
                <a:schemeClr val="lt1"/>
              </a:solidFill>
              <a:latin typeface="Oswald"/>
              <a:ea typeface="Oswald"/>
              <a:cs typeface="Oswald"/>
              <a:sym typeface="Oswald"/>
            </a:endParaRPr>
          </a:p>
        </p:txBody>
      </p:sp>
      <p:sp>
        <p:nvSpPr>
          <p:cNvPr id="72" name="Google Shape;72;p58"/>
          <p:cNvSpPr txBox="1"/>
          <p:nvPr/>
        </p:nvSpPr>
        <p:spPr>
          <a:xfrm>
            <a:off x="927589" y="2551827"/>
            <a:ext cx="10336823" cy="1588127"/>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2"/>
              </a:buClr>
              <a:buSzPts val="3600"/>
              <a:buFont typeface="Oswald"/>
              <a:buNone/>
            </a:pPr>
            <a:r>
              <a:rPr lang="en-US" sz="3600">
                <a:solidFill>
                  <a:schemeClr val="lt2"/>
                </a:solidFill>
                <a:latin typeface="Oswald"/>
                <a:ea typeface="Oswald"/>
                <a:cs typeface="Oswald"/>
                <a:sym typeface="Oswald"/>
              </a:rPr>
              <a:t>Please share your feedback on this roundtable at https://tinyurl.com/OECCRT</a:t>
            </a:r>
            <a:endParaRPr/>
          </a:p>
          <a:p>
            <a:pPr indent="0" lvl="0" marL="0" marR="0" rtl="0" algn="ctr">
              <a:lnSpc>
                <a:spcPct val="90000"/>
              </a:lnSpc>
              <a:spcBef>
                <a:spcPts val="0"/>
              </a:spcBef>
              <a:spcAft>
                <a:spcPts val="0"/>
              </a:spcAft>
              <a:buNone/>
            </a:pPr>
            <a:r>
              <a:t/>
            </a:r>
            <a:endParaRPr sz="3600">
              <a:solidFill>
                <a:schemeClr val="lt2"/>
              </a:solidFill>
              <a:latin typeface="Libre Franklin"/>
              <a:ea typeface="Libre Franklin"/>
              <a:cs typeface="Libre Franklin"/>
              <a:sym typeface="Libre Franklin"/>
            </a:endParaRPr>
          </a:p>
        </p:txBody>
      </p:sp>
      <p:sp>
        <p:nvSpPr>
          <p:cNvPr id="73" name="Google Shape;73;p58"/>
          <p:cNvSpPr/>
          <p:nvPr/>
        </p:nvSpPr>
        <p:spPr>
          <a:xfrm>
            <a:off x="3156204" y="2421953"/>
            <a:ext cx="5879592" cy="6400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descr="A picture containing text, sign, outdoor, room&#10;&#10;Description automatically generated" id="74" name="Google Shape;74;p58"/>
          <p:cNvPicPr preferRelativeResize="0"/>
          <p:nvPr/>
        </p:nvPicPr>
        <p:blipFill rotWithShape="1">
          <a:blip r:embed="rId3">
            <a:alphaModFix/>
          </a:blip>
          <a:srcRect b="0" l="0" r="0" t="0"/>
          <a:stretch/>
        </p:blipFill>
        <p:spPr>
          <a:xfrm>
            <a:off x="10000933" y="374392"/>
            <a:ext cx="771418" cy="771418"/>
          </a:xfrm>
          <a:prstGeom prst="rect">
            <a:avLst/>
          </a:prstGeom>
          <a:noFill/>
          <a:ln>
            <a:noFill/>
          </a:ln>
        </p:spPr>
      </p:pic>
      <p:sp>
        <p:nvSpPr>
          <p:cNvPr id="75" name="Google Shape;75;p58"/>
          <p:cNvSpPr txBox="1"/>
          <p:nvPr>
            <p:ph idx="1" type="body"/>
          </p:nvPr>
        </p:nvSpPr>
        <p:spPr>
          <a:xfrm>
            <a:off x="927100" y="3989388"/>
            <a:ext cx="10337800" cy="15875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3600"/>
              <a:buNone/>
              <a:defRPr sz="3600">
                <a:solidFill>
                  <a:schemeClr val="lt2"/>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6" name="Shape 76"/>
        <p:cNvGrpSpPr/>
        <p:nvPr/>
      </p:nvGrpSpPr>
      <p:grpSpPr>
        <a:xfrm>
          <a:off x="0" y="0"/>
          <a:ext cx="0" cy="0"/>
          <a:chOff x="0" y="0"/>
          <a:chExt cx="0" cy="0"/>
        </a:xfrm>
      </p:grpSpPr>
      <p:sp>
        <p:nvSpPr>
          <p:cNvPr descr="View of a lake and mountain range" id="77" name="Google Shape;77;p59"/>
          <p:cNvSpPr/>
          <p:nvPr/>
        </p:nvSpPr>
        <p:spPr>
          <a:xfrm>
            <a:off x="129540" y="128016"/>
            <a:ext cx="11932920" cy="6601968"/>
          </a:xfrm>
          <a:prstGeom prst="rect">
            <a:avLst/>
          </a:prstGeom>
          <a:blipFill rotWithShape="1">
            <a:blip r:embed="rId2">
              <a:alphaModFix/>
            </a:blip>
            <a:stretch>
              <a:fillRect b="0" l="-16" r="-15" t="0"/>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78" name="Google Shape;78;p59"/>
          <p:cNvSpPr/>
          <p:nvPr/>
        </p:nvSpPr>
        <p:spPr>
          <a:xfrm>
            <a:off x="129539" y="128016"/>
            <a:ext cx="11932919" cy="6601968"/>
          </a:xfrm>
          <a:prstGeom prst="rect">
            <a:avLst/>
          </a:prstGeom>
          <a:gradFill>
            <a:gsLst>
              <a:gs pos="0">
                <a:srgbClr val="004CB9">
                  <a:alpha val="80000"/>
                </a:srgbClr>
              </a:gs>
              <a:gs pos="100000">
                <a:srgbClr val="005500">
                  <a:alpha val="80000"/>
                </a:srgbClr>
              </a:gs>
            </a:gsLst>
            <a:lin ang="168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79" name="Google Shape;79;p59"/>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80" name="Google Shape;80;p59"/>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59"/>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9"/>
          <p:cNvSpPr/>
          <p:nvPr/>
        </p:nvSpPr>
        <p:spPr>
          <a:xfrm>
            <a:off x="915026" y="2105709"/>
            <a:ext cx="3749040" cy="3657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83" name="Google Shape;83;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Oswald"/>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59"/>
          <p:cNvSpPr txBox="1"/>
          <p:nvPr>
            <p:ph idx="1" type="body"/>
          </p:nvPr>
        </p:nvSpPr>
        <p:spPr>
          <a:xfrm>
            <a:off x="839788" y="2177592"/>
            <a:ext cx="3932237" cy="369139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600"/>
              <a:buNone/>
              <a:defRPr sz="1600">
                <a:solidFill>
                  <a:schemeClr val="lt2"/>
                </a:solidFill>
              </a:defRPr>
            </a:lvl1pPr>
            <a:lvl2pPr indent="-228600" lvl="1" marL="914400" algn="l">
              <a:lnSpc>
                <a:spcPct val="90000"/>
              </a:lnSpc>
              <a:spcBef>
                <a:spcPts val="500"/>
              </a:spcBef>
              <a:spcAft>
                <a:spcPts val="0"/>
              </a:spcAft>
              <a:buClr>
                <a:schemeClr val="dk2"/>
              </a:buClr>
              <a:buSzPts val="1400"/>
              <a:buNone/>
              <a:defRPr sz="1400"/>
            </a:lvl2pPr>
            <a:lvl3pPr indent="-228600" lvl="2" marL="1371600" algn="l">
              <a:lnSpc>
                <a:spcPct val="90000"/>
              </a:lnSpc>
              <a:spcBef>
                <a:spcPts val="500"/>
              </a:spcBef>
              <a:spcAft>
                <a:spcPts val="0"/>
              </a:spcAft>
              <a:buClr>
                <a:schemeClr val="dk2"/>
              </a:buClr>
              <a:buSzPts val="1200"/>
              <a:buNone/>
              <a:defRPr sz="1200"/>
            </a:lvl3pPr>
            <a:lvl4pPr indent="-228600" lvl="3" marL="1828800" algn="l">
              <a:lnSpc>
                <a:spcPct val="90000"/>
              </a:lnSpc>
              <a:spcBef>
                <a:spcPts val="500"/>
              </a:spcBef>
              <a:spcAft>
                <a:spcPts val="0"/>
              </a:spcAft>
              <a:buClr>
                <a:schemeClr val="dk2"/>
              </a:buClr>
              <a:buSzPts val="1000"/>
              <a:buNone/>
              <a:defRPr sz="1000"/>
            </a:lvl4pPr>
            <a:lvl5pPr indent="-228600" lvl="4" marL="2286000" algn="l">
              <a:lnSpc>
                <a:spcPct val="90000"/>
              </a:lnSpc>
              <a:spcBef>
                <a:spcPts val="500"/>
              </a:spcBef>
              <a:spcAft>
                <a:spcPts val="0"/>
              </a:spcAft>
              <a:buClr>
                <a:schemeClr val="dk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descr="A picture containing text, sign, outdoor, room&#10;&#10;Description automatically generated" id="85" name="Google Shape;85;p59"/>
          <p:cNvPicPr preferRelativeResize="0"/>
          <p:nvPr/>
        </p:nvPicPr>
        <p:blipFill rotWithShape="1">
          <a:blip r:embed="rId3">
            <a:alphaModFix/>
          </a:blip>
          <a:srcRect b="0" l="0" r="0" t="0"/>
          <a:stretch/>
        </p:blipFill>
        <p:spPr>
          <a:xfrm>
            <a:off x="10000933" y="374392"/>
            <a:ext cx="771418" cy="771418"/>
          </a:xfrm>
          <a:prstGeom prst="rect">
            <a:avLst/>
          </a:prstGeom>
          <a:noFill/>
          <a:ln>
            <a:noFill/>
          </a:ln>
        </p:spPr>
      </p:pic>
      <p:sp>
        <p:nvSpPr>
          <p:cNvPr id="86" name="Google Shape;86;p59"/>
          <p:cNvSpPr/>
          <p:nvPr>
            <p:ph idx="2" type="pic"/>
          </p:nvPr>
        </p:nvSpPr>
        <p:spPr>
          <a:xfrm>
            <a:off x="5183188" y="457201"/>
            <a:ext cx="6172200" cy="540385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87" name="Shape 87"/>
        <p:cNvGrpSpPr/>
        <p:nvPr/>
      </p:nvGrpSpPr>
      <p:grpSpPr>
        <a:xfrm>
          <a:off x="0" y="0"/>
          <a:ext cx="0" cy="0"/>
          <a:chOff x="0" y="0"/>
          <a:chExt cx="0" cy="0"/>
        </a:xfrm>
      </p:grpSpPr>
      <p:sp>
        <p:nvSpPr>
          <p:cNvPr id="88" name="Google Shape;88;p60"/>
          <p:cNvSpPr/>
          <p:nvPr/>
        </p:nvSpPr>
        <p:spPr>
          <a:xfrm>
            <a:off x="11682374" y="6430061"/>
            <a:ext cx="241402" cy="19751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descr="View of a lake and mountain range" id="89" name="Google Shape;89;p60"/>
          <p:cNvSpPr/>
          <p:nvPr/>
        </p:nvSpPr>
        <p:spPr>
          <a:xfrm>
            <a:off x="129540" y="128016"/>
            <a:ext cx="11932920" cy="6601968"/>
          </a:xfrm>
          <a:prstGeom prst="rect">
            <a:avLst/>
          </a:prstGeom>
          <a:blipFill rotWithShape="1">
            <a:blip r:embed="rId2">
              <a:alphaModFix/>
            </a:blip>
            <a:stretch>
              <a:fillRect b="0" l="-16" r="-15" t="0"/>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90" name="Google Shape;90;p60"/>
          <p:cNvSpPr/>
          <p:nvPr/>
        </p:nvSpPr>
        <p:spPr>
          <a:xfrm>
            <a:off x="129540" y="3410712"/>
            <a:ext cx="11932920" cy="3319272"/>
          </a:xfrm>
          <a:prstGeom prst="rect">
            <a:avLst/>
          </a:prstGeom>
          <a:gradFill>
            <a:gsLst>
              <a:gs pos="0">
                <a:srgbClr val="004CB9">
                  <a:alpha val="80000"/>
                </a:srgbClr>
              </a:gs>
              <a:gs pos="99000">
                <a:srgbClr val="005500">
                  <a:alpha val="80000"/>
                </a:srgbClr>
              </a:gs>
              <a:gs pos="100000">
                <a:srgbClr val="005500">
                  <a:alpha val="80000"/>
                </a:srgbClr>
              </a:gs>
            </a:gsLst>
            <a:lin ang="168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91" name="Google Shape;91;p60"/>
          <p:cNvSpPr txBox="1"/>
          <p:nvPr>
            <p:ph type="title"/>
          </p:nvPr>
        </p:nvSpPr>
        <p:spPr>
          <a:xfrm>
            <a:off x="838200" y="3981036"/>
            <a:ext cx="10515600" cy="78263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5000"/>
              <a:buFont typeface="Oswald"/>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60"/>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sz="1600">
                <a:solidFill>
                  <a:schemeClr val="lt2"/>
                </a:solidFill>
                <a:latin typeface="Libre Franklin"/>
                <a:ea typeface="Libre Franklin"/>
                <a:cs typeface="Libre Franklin"/>
                <a:sym typeface="Libre Franklin"/>
              </a:defRPr>
            </a:lvl1pPr>
            <a:lvl2pPr indent="0" lvl="1" marL="0" algn="ctr">
              <a:spcBef>
                <a:spcPts val="0"/>
              </a:spcBef>
              <a:buNone/>
              <a:defRPr b="1" sz="1600">
                <a:solidFill>
                  <a:schemeClr val="lt2"/>
                </a:solidFill>
                <a:latin typeface="Libre Franklin"/>
                <a:ea typeface="Libre Franklin"/>
                <a:cs typeface="Libre Franklin"/>
                <a:sym typeface="Libre Franklin"/>
              </a:defRPr>
            </a:lvl2pPr>
            <a:lvl3pPr indent="0" lvl="2" marL="0" algn="ctr">
              <a:spcBef>
                <a:spcPts val="0"/>
              </a:spcBef>
              <a:buNone/>
              <a:defRPr b="1" sz="1600">
                <a:solidFill>
                  <a:schemeClr val="lt2"/>
                </a:solidFill>
                <a:latin typeface="Libre Franklin"/>
                <a:ea typeface="Libre Franklin"/>
                <a:cs typeface="Libre Franklin"/>
                <a:sym typeface="Libre Franklin"/>
              </a:defRPr>
            </a:lvl3pPr>
            <a:lvl4pPr indent="0" lvl="3" marL="0" algn="ctr">
              <a:spcBef>
                <a:spcPts val="0"/>
              </a:spcBef>
              <a:buNone/>
              <a:defRPr b="1" sz="1600">
                <a:solidFill>
                  <a:schemeClr val="lt2"/>
                </a:solidFill>
                <a:latin typeface="Libre Franklin"/>
                <a:ea typeface="Libre Franklin"/>
                <a:cs typeface="Libre Franklin"/>
                <a:sym typeface="Libre Franklin"/>
              </a:defRPr>
            </a:lvl4pPr>
            <a:lvl5pPr indent="0" lvl="4" marL="0" algn="ctr">
              <a:spcBef>
                <a:spcPts val="0"/>
              </a:spcBef>
              <a:buNone/>
              <a:defRPr b="1" sz="1600">
                <a:solidFill>
                  <a:schemeClr val="lt2"/>
                </a:solidFill>
                <a:latin typeface="Libre Franklin"/>
                <a:ea typeface="Libre Franklin"/>
                <a:cs typeface="Libre Franklin"/>
                <a:sym typeface="Libre Franklin"/>
              </a:defRPr>
            </a:lvl5pPr>
            <a:lvl6pPr indent="0" lvl="5" marL="0" algn="ctr">
              <a:spcBef>
                <a:spcPts val="0"/>
              </a:spcBef>
              <a:buNone/>
              <a:defRPr b="1" sz="1600">
                <a:solidFill>
                  <a:schemeClr val="lt2"/>
                </a:solidFill>
                <a:latin typeface="Libre Franklin"/>
                <a:ea typeface="Libre Franklin"/>
                <a:cs typeface="Libre Franklin"/>
                <a:sym typeface="Libre Franklin"/>
              </a:defRPr>
            </a:lvl6pPr>
            <a:lvl7pPr indent="0" lvl="6" marL="0" algn="ctr">
              <a:spcBef>
                <a:spcPts val="0"/>
              </a:spcBef>
              <a:buNone/>
              <a:defRPr b="1" sz="1600">
                <a:solidFill>
                  <a:schemeClr val="lt2"/>
                </a:solidFill>
                <a:latin typeface="Libre Franklin"/>
                <a:ea typeface="Libre Franklin"/>
                <a:cs typeface="Libre Franklin"/>
                <a:sym typeface="Libre Franklin"/>
              </a:defRPr>
            </a:lvl7pPr>
            <a:lvl8pPr indent="0" lvl="7" marL="0" algn="ctr">
              <a:spcBef>
                <a:spcPts val="0"/>
              </a:spcBef>
              <a:buNone/>
              <a:defRPr b="1" sz="1600">
                <a:solidFill>
                  <a:schemeClr val="lt2"/>
                </a:solidFill>
                <a:latin typeface="Libre Franklin"/>
                <a:ea typeface="Libre Franklin"/>
                <a:cs typeface="Libre Franklin"/>
                <a:sym typeface="Libre Franklin"/>
              </a:defRPr>
            </a:lvl8pPr>
            <a:lvl9pPr indent="0" lvl="8" marL="0" algn="ctr">
              <a:spcBef>
                <a:spcPts val="0"/>
              </a:spcBef>
              <a:buNone/>
              <a:defRPr b="1" sz="1600">
                <a:solidFill>
                  <a:schemeClr val="lt2"/>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
        <p:nvSpPr>
          <p:cNvPr id="93" name="Google Shape;93;p60"/>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0"/>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60"/>
          <p:cNvSpPr/>
          <p:nvPr/>
        </p:nvSpPr>
        <p:spPr>
          <a:xfrm>
            <a:off x="4070604" y="4804366"/>
            <a:ext cx="4050792" cy="3657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96" name="Google Shape;96;p60"/>
          <p:cNvSpPr txBox="1"/>
          <p:nvPr>
            <p:ph idx="1" type="body"/>
          </p:nvPr>
        </p:nvSpPr>
        <p:spPr>
          <a:xfrm>
            <a:off x="831850" y="4942478"/>
            <a:ext cx="10515600" cy="45908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300"/>
              <a:buFont typeface="Arial"/>
              <a:buNone/>
              <a:defRPr sz="2300">
                <a:solidFill>
                  <a:schemeClr val="lt2"/>
                </a:solidFill>
              </a:defRPr>
            </a:lvl1pPr>
            <a:lvl2pPr indent="-342900" lvl="1" marL="914400" algn="l">
              <a:lnSpc>
                <a:spcPct val="90000"/>
              </a:lnSpc>
              <a:spcBef>
                <a:spcPts val="500"/>
              </a:spcBef>
              <a:spcAft>
                <a:spcPts val="0"/>
              </a:spcAft>
              <a:buClr>
                <a:schemeClr val="dk2"/>
              </a:buClr>
              <a:buSzPts val="1800"/>
              <a:buChar char="•"/>
              <a:defRPr/>
            </a:lvl2pPr>
            <a:lvl3pPr indent="-342900" lvl="2" marL="1371600" algn="l">
              <a:lnSpc>
                <a:spcPct val="90000"/>
              </a:lnSpc>
              <a:spcBef>
                <a:spcPts val="500"/>
              </a:spcBef>
              <a:spcAft>
                <a:spcPts val="0"/>
              </a:spcAft>
              <a:buClr>
                <a:schemeClr val="dk2"/>
              </a:buClr>
              <a:buSzPts val="1800"/>
              <a:buChar char="•"/>
              <a:defRPr/>
            </a:lvl3pPr>
            <a:lvl4pPr indent="-342900" lvl="3" marL="1828800" algn="l">
              <a:lnSpc>
                <a:spcPct val="90000"/>
              </a:lnSpc>
              <a:spcBef>
                <a:spcPts val="500"/>
              </a:spcBef>
              <a:spcAft>
                <a:spcPts val="0"/>
              </a:spcAft>
              <a:buClr>
                <a:schemeClr val="dk2"/>
              </a:buClr>
              <a:buSzPts val="1800"/>
              <a:buChar char="•"/>
              <a:defRPr/>
            </a:lvl4pPr>
            <a:lvl5pPr indent="-342900" lvl="4" marL="2286000" algn="l">
              <a:lnSpc>
                <a:spcPct val="90000"/>
              </a:lnSpc>
              <a:spcBef>
                <a:spcPts val="500"/>
              </a:spcBef>
              <a:spcAft>
                <a:spcPts val="0"/>
              </a:spcAft>
              <a:buClr>
                <a:schemeClr val="dk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 sign, outdoor, room&#10;&#10;Description automatically generated" id="97" name="Google Shape;97;p60"/>
          <p:cNvPicPr preferRelativeResize="0"/>
          <p:nvPr/>
        </p:nvPicPr>
        <p:blipFill rotWithShape="1">
          <a:blip r:embed="rId3">
            <a:alphaModFix/>
          </a:blip>
          <a:srcRect b="0" l="0" r="0" t="0"/>
          <a:stretch/>
        </p:blipFill>
        <p:spPr>
          <a:xfrm>
            <a:off x="10000933" y="374392"/>
            <a:ext cx="771418" cy="77141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4" name="Shape 104"/>
        <p:cNvGrpSpPr/>
        <p:nvPr/>
      </p:nvGrpSpPr>
      <p:grpSpPr>
        <a:xfrm>
          <a:off x="0" y="0"/>
          <a:ext cx="0" cy="0"/>
          <a:chOff x="0" y="0"/>
          <a:chExt cx="0" cy="0"/>
        </a:xfrm>
      </p:grpSpPr>
      <p:sp>
        <p:nvSpPr>
          <p:cNvPr id="105" name="Google Shape;105;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4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7" name="Google Shape;107;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7.png"/><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theme" Target="../theme/theme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1"/>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600" u="none" cap="none" strike="noStrike">
                <a:solidFill>
                  <a:schemeClr val="lt2"/>
                </a:solidFill>
                <a:latin typeface="Libre Franklin"/>
                <a:ea typeface="Libre Franklin"/>
                <a:cs typeface="Libre Franklin"/>
                <a:sym typeface="Libre Franklin"/>
              </a:defRPr>
            </a:lvl1pPr>
            <a:lvl2pPr indent="0" lvl="1" marL="0" marR="0" rtl="0" algn="ctr">
              <a:spcBef>
                <a:spcPts val="0"/>
              </a:spcBef>
              <a:buNone/>
              <a:defRPr b="1" i="0" sz="1600" u="none" cap="none" strike="noStrike">
                <a:solidFill>
                  <a:schemeClr val="lt2"/>
                </a:solidFill>
                <a:latin typeface="Libre Franklin"/>
                <a:ea typeface="Libre Franklin"/>
                <a:cs typeface="Libre Franklin"/>
                <a:sym typeface="Libre Franklin"/>
              </a:defRPr>
            </a:lvl2pPr>
            <a:lvl3pPr indent="0" lvl="2" marL="0" marR="0" rtl="0" algn="ctr">
              <a:spcBef>
                <a:spcPts val="0"/>
              </a:spcBef>
              <a:buNone/>
              <a:defRPr b="1" i="0" sz="1600" u="none" cap="none" strike="noStrike">
                <a:solidFill>
                  <a:schemeClr val="lt2"/>
                </a:solidFill>
                <a:latin typeface="Libre Franklin"/>
                <a:ea typeface="Libre Franklin"/>
                <a:cs typeface="Libre Franklin"/>
                <a:sym typeface="Libre Franklin"/>
              </a:defRPr>
            </a:lvl3pPr>
            <a:lvl4pPr indent="0" lvl="3" marL="0" marR="0" rtl="0" algn="ctr">
              <a:spcBef>
                <a:spcPts val="0"/>
              </a:spcBef>
              <a:buNone/>
              <a:defRPr b="1" i="0" sz="1600" u="none" cap="none" strike="noStrike">
                <a:solidFill>
                  <a:schemeClr val="lt2"/>
                </a:solidFill>
                <a:latin typeface="Libre Franklin"/>
                <a:ea typeface="Libre Franklin"/>
                <a:cs typeface="Libre Franklin"/>
                <a:sym typeface="Libre Franklin"/>
              </a:defRPr>
            </a:lvl4pPr>
            <a:lvl5pPr indent="0" lvl="4" marL="0" marR="0" rtl="0" algn="ctr">
              <a:spcBef>
                <a:spcPts val="0"/>
              </a:spcBef>
              <a:buNone/>
              <a:defRPr b="1" i="0" sz="1600" u="none" cap="none" strike="noStrike">
                <a:solidFill>
                  <a:schemeClr val="lt2"/>
                </a:solidFill>
                <a:latin typeface="Libre Franklin"/>
                <a:ea typeface="Libre Franklin"/>
                <a:cs typeface="Libre Franklin"/>
                <a:sym typeface="Libre Franklin"/>
              </a:defRPr>
            </a:lvl5pPr>
            <a:lvl6pPr indent="0" lvl="5" marL="0" marR="0" rtl="0" algn="ctr">
              <a:spcBef>
                <a:spcPts val="0"/>
              </a:spcBef>
              <a:buNone/>
              <a:defRPr b="1" i="0" sz="1600" u="none" cap="none" strike="noStrike">
                <a:solidFill>
                  <a:schemeClr val="lt2"/>
                </a:solidFill>
                <a:latin typeface="Libre Franklin"/>
                <a:ea typeface="Libre Franklin"/>
                <a:cs typeface="Libre Franklin"/>
                <a:sym typeface="Libre Franklin"/>
              </a:defRPr>
            </a:lvl6pPr>
            <a:lvl7pPr indent="0" lvl="6" marL="0" marR="0" rtl="0" algn="ctr">
              <a:spcBef>
                <a:spcPts val="0"/>
              </a:spcBef>
              <a:buNone/>
              <a:defRPr b="1" i="0" sz="1600" u="none" cap="none" strike="noStrike">
                <a:solidFill>
                  <a:schemeClr val="lt2"/>
                </a:solidFill>
                <a:latin typeface="Libre Franklin"/>
                <a:ea typeface="Libre Franklin"/>
                <a:cs typeface="Libre Franklin"/>
                <a:sym typeface="Libre Franklin"/>
              </a:defRPr>
            </a:lvl7pPr>
            <a:lvl8pPr indent="0" lvl="7" marL="0" marR="0" rtl="0" algn="ctr">
              <a:spcBef>
                <a:spcPts val="0"/>
              </a:spcBef>
              <a:buNone/>
              <a:defRPr b="1" i="0" sz="1600" u="none" cap="none" strike="noStrike">
                <a:solidFill>
                  <a:schemeClr val="lt2"/>
                </a:solidFill>
                <a:latin typeface="Libre Franklin"/>
                <a:ea typeface="Libre Franklin"/>
                <a:cs typeface="Libre Franklin"/>
                <a:sym typeface="Libre Franklin"/>
              </a:defRPr>
            </a:lvl8pPr>
            <a:lvl9pPr indent="0" lvl="8" marL="0" marR="0" rtl="0" algn="ctr">
              <a:spcBef>
                <a:spcPts val="0"/>
              </a:spcBef>
              <a:buNone/>
              <a:defRPr b="1" i="0" sz="1600" u="none" cap="none" strike="noStrike">
                <a:solidFill>
                  <a:schemeClr val="lt2"/>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
        <p:nvSpPr>
          <p:cNvPr id="11" name="Google Shape;11;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5000"/>
              <a:buFont typeface="Oswald"/>
              <a:buNone/>
              <a:defRPr b="0" i="0" sz="5000" u="none" cap="none" strike="noStrike">
                <a:solidFill>
                  <a:schemeClr val="dk2"/>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41"/>
          <p:cNvSpPr txBox="1"/>
          <p:nvPr>
            <p:ph idx="1" type="body"/>
          </p:nvPr>
        </p:nvSpPr>
        <p:spPr>
          <a:xfrm>
            <a:off x="838200" y="1825625"/>
            <a:ext cx="10515600" cy="404827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2"/>
              </a:buClr>
              <a:buSzPts val="2800"/>
              <a:buFont typeface="Arial"/>
              <a:buChar char="•"/>
              <a:defRPr b="0" i="0" sz="2800" u="none" cap="none" strike="noStrike">
                <a:solidFill>
                  <a:schemeClr val="dk2"/>
                </a:solidFill>
                <a:latin typeface="Oswald"/>
                <a:ea typeface="Oswald"/>
                <a:cs typeface="Oswald"/>
                <a:sym typeface="Oswald"/>
              </a:defRPr>
            </a:lvl1pPr>
            <a:lvl2pPr indent="-381000" lvl="1" marL="914400" marR="0" rtl="0" algn="l">
              <a:lnSpc>
                <a:spcPct val="90000"/>
              </a:lnSpc>
              <a:spcBef>
                <a:spcPts val="500"/>
              </a:spcBef>
              <a:spcAft>
                <a:spcPts val="0"/>
              </a:spcAft>
              <a:buClr>
                <a:schemeClr val="dk2"/>
              </a:buClr>
              <a:buSzPts val="2400"/>
              <a:buFont typeface="Arial"/>
              <a:buChar char="•"/>
              <a:defRPr b="0" i="0" sz="2400" u="none" cap="none" strike="noStrike">
                <a:solidFill>
                  <a:schemeClr val="dk2"/>
                </a:solidFill>
                <a:latin typeface="Oswald"/>
                <a:ea typeface="Oswald"/>
                <a:cs typeface="Oswald"/>
                <a:sym typeface="Oswald"/>
              </a:defRPr>
            </a:lvl2pPr>
            <a:lvl3pPr indent="-355600" lvl="2" marL="13716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Oswald"/>
                <a:ea typeface="Oswald"/>
                <a:cs typeface="Oswald"/>
                <a:sym typeface="Oswald"/>
              </a:defRPr>
            </a:lvl3pPr>
            <a:lvl4pPr indent="-342900" lvl="3" marL="18288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Oswald"/>
                <a:ea typeface="Oswald"/>
                <a:cs typeface="Oswald"/>
                <a:sym typeface="Oswald"/>
              </a:defRPr>
            </a:lvl4pPr>
            <a:lvl5pPr indent="-342900" lvl="4" marL="22860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Oswald"/>
                <a:ea typeface="Oswald"/>
                <a:cs typeface="Oswald"/>
                <a:sym typeface="Oswa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3" name="Google Shape;13;p41"/>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600" u="none" cap="none" strike="noStrike">
                <a:solidFill>
                  <a:schemeClr val="lt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4" name="Google Shape;14;p41"/>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600" u="none" cap="none" strike="noStrike">
                <a:solidFill>
                  <a:schemeClr val="lt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guide id="9" pos="302">
          <p15:clr>
            <a:srgbClr val="F26B43"/>
          </p15:clr>
        </p15:guide>
        <p15:guide id="10" pos="73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0" name="Google Shape;100;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 name="Google Shape;102;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3" name="Google Shape;10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1" name="Shape 121"/>
        <p:cNvGrpSpPr/>
        <p:nvPr/>
      </p:nvGrpSpPr>
      <p:grpSpPr>
        <a:xfrm>
          <a:off x="0" y="0"/>
          <a:ext cx="0" cy="0"/>
          <a:chOff x="0" y="0"/>
          <a:chExt cx="0" cy="0"/>
        </a:xfrm>
      </p:grpSpPr>
      <p:pic>
        <p:nvPicPr>
          <p:cNvPr id="122" name="Google Shape;122;p50"/>
          <p:cNvPicPr preferRelativeResize="0"/>
          <p:nvPr/>
        </p:nvPicPr>
        <p:blipFill rotWithShape="1">
          <a:blip r:embed="rId2">
            <a:alphaModFix/>
          </a:blip>
          <a:srcRect b="0" l="3613" r="0" t="0"/>
          <a:stretch/>
        </p:blipFill>
        <p:spPr>
          <a:xfrm>
            <a:off x="0" y="2669685"/>
            <a:ext cx="4037012" cy="4188315"/>
          </a:xfrm>
          <a:prstGeom prst="rect">
            <a:avLst/>
          </a:prstGeom>
          <a:noFill/>
          <a:ln>
            <a:noFill/>
          </a:ln>
        </p:spPr>
      </p:pic>
      <p:pic>
        <p:nvPicPr>
          <p:cNvPr id="123" name="Google Shape;123;p50"/>
          <p:cNvPicPr preferRelativeResize="0"/>
          <p:nvPr/>
        </p:nvPicPr>
        <p:blipFill rotWithShape="1">
          <a:blip r:embed="rId3">
            <a:alphaModFix/>
          </a:blip>
          <a:srcRect b="0" l="35640" r="0" t="0"/>
          <a:stretch/>
        </p:blipFill>
        <p:spPr>
          <a:xfrm>
            <a:off x="0" y="2892347"/>
            <a:ext cx="1522412" cy="2365453"/>
          </a:xfrm>
          <a:prstGeom prst="rect">
            <a:avLst/>
          </a:prstGeom>
          <a:noFill/>
          <a:ln>
            <a:noFill/>
          </a:ln>
        </p:spPr>
      </p:pic>
      <p:sp>
        <p:nvSpPr>
          <p:cNvPr id="124" name="Google Shape;124;p50"/>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50"/>
          <p:cNvPicPr preferRelativeResize="0"/>
          <p:nvPr/>
        </p:nvPicPr>
        <p:blipFill rotWithShape="1">
          <a:blip r:embed="rId4">
            <a:alphaModFix/>
          </a:blip>
          <a:srcRect b="0" l="0" r="0" t="28812"/>
          <a:stretch/>
        </p:blipFill>
        <p:spPr>
          <a:xfrm>
            <a:off x="7999412" y="0"/>
            <a:ext cx="1603387" cy="1141407"/>
          </a:xfrm>
          <a:prstGeom prst="rect">
            <a:avLst/>
          </a:prstGeom>
          <a:noFill/>
          <a:ln>
            <a:noFill/>
          </a:ln>
        </p:spPr>
      </p:pic>
      <p:pic>
        <p:nvPicPr>
          <p:cNvPr id="126" name="Google Shape;126;p50"/>
          <p:cNvPicPr preferRelativeResize="0"/>
          <p:nvPr/>
        </p:nvPicPr>
        <p:blipFill rotWithShape="1">
          <a:blip r:embed="rId5">
            <a:alphaModFix/>
          </a:blip>
          <a:srcRect b="23320" l="0" r="0" t="0"/>
          <a:stretch/>
        </p:blipFill>
        <p:spPr>
          <a:xfrm>
            <a:off x="8605878" y="6096000"/>
            <a:ext cx="993734" cy="762000"/>
          </a:xfrm>
          <a:prstGeom prst="rect">
            <a:avLst/>
          </a:prstGeom>
          <a:noFill/>
          <a:ln>
            <a:noFill/>
          </a:ln>
        </p:spPr>
      </p:pic>
      <p:sp>
        <p:nvSpPr>
          <p:cNvPr id="127" name="Google Shape;127;p50"/>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200"/>
              <a:buFont typeface="Century Gothic"/>
              <a:buNone/>
              <a:defRPr b="0" i="0" sz="42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29" name="Google Shape;129;p50"/>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1000"/>
              </a:spcBef>
              <a:spcAft>
                <a:spcPts val="0"/>
              </a:spcAft>
              <a:buClr>
                <a:srgbClr val="86D1D8"/>
              </a:buClr>
              <a:buSzPts val="1600"/>
              <a:buFont typeface="Noto Sans Symbols"/>
              <a:buChar char="►"/>
              <a:defRPr b="0" i="0" sz="2000" u="none" cap="none" strike="noStrike">
                <a:solidFill>
                  <a:schemeClr val="lt1"/>
                </a:solidFill>
                <a:latin typeface="Century Gothic"/>
                <a:ea typeface="Century Gothic"/>
                <a:cs typeface="Century Gothic"/>
                <a:sym typeface="Century Gothic"/>
              </a:defRPr>
            </a:lvl1pPr>
            <a:lvl2pPr indent="-320040" lvl="1" marL="914400" marR="0" rtl="0" algn="l">
              <a:spcBef>
                <a:spcPts val="1000"/>
              </a:spcBef>
              <a:spcAft>
                <a:spcPts val="0"/>
              </a:spcAft>
              <a:buClr>
                <a:srgbClr val="86D1D8"/>
              </a:buClr>
              <a:buSzPts val="1440"/>
              <a:buFont typeface="Noto Sans Symbols"/>
              <a:buChar char="►"/>
              <a:defRPr b="0" i="0" sz="1800" u="none" cap="none" strike="noStrike">
                <a:solidFill>
                  <a:schemeClr val="lt1"/>
                </a:solidFill>
                <a:latin typeface="Century Gothic"/>
                <a:ea typeface="Century Gothic"/>
                <a:cs typeface="Century Gothic"/>
                <a:sym typeface="Century Gothic"/>
              </a:defRPr>
            </a:lvl2pPr>
            <a:lvl3pPr indent="-309880" lvl="2" marL="1371600" marR="0" rtl="0" algn="l">
              <a:spcBef>
                <a:spcPts val="1000"/>
              </a:spcBef>
              <a:spcAft>
                <a:spcPts val="0"/>
              </a:spcAft>
              <a:buClr>
                <a:srgbClr val="86D1D8"/>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130" name="Google Shape;130;p5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31" name="Google Shape;131;p5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32" name="Google Shape;132;p5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28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28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28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28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28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28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28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6"/>
    <p:sldLayoutId id="214748366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54"/>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5" name="Google Shape;145;p54"/>
          <p:cNvSpPr txBox="1"/>
          <p:nvPr>
            <p:ph idx="1" type="body"/>
          </p:nvPr>
        </p:nvSpPr>
        <p:spPr>
          <a:xfrm>
            <a:off x="701964" y="1982643"/>
            <a:ext cx="8842342"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1"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6" name="Google Shape;146;p54"/>
          <p:cNvSpPr/>
          <p:nvPr/>
        </p:nvSpPr>
        <p:spPr>
          <a:xfrm>
            <a:off x="10012680" y="396081"/>
            <a:ext cx="1965960" cy="3933681"/>
          </a:xfrm>
          <a:prstGeom prst="rect">
            <a:avLst/>
          </a:prstGeom>
          <a:solidFill>
            <a:srgbClr val="CE11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54"/>
          <p:cNvSpPr/>
          <p:nvPr/>
        </p:nvSpPr>
        <p:spPr>
          <a:xfrm>
            <a:off x="10012680" y="4614586"/>
            <a:ext cx="1965960" cy="1965960"/>
          </a:xfrm>
          <a:prstGeom prst="rect">
            <a:avLst/>
          </a:prstGeom>
          <a:solidFill>
            <a:srgbClr val="005A9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48" name="Google Shape;148;p54"/>
          <p:cNvCxnSpPr/>
          <p:nvPr/>
        </p:nvCxnSpPr>
        <p:spPr>
          <a:xfrm>
            <a:off x="393895" y="524019"/>
            <a:ext cx="0" cy="897467"/>
          </a:xfrm>
          <a:prstGeom prst="straightConnector1">
            <a:avLst/>
          </a:prstGeom>
          <a:noFill/>
          <a:ln cap="flat" cmpd="sng" w="9525">
            <a:solidFill>
              <a:srgbClr val="D6CEBD"/>
            </a:solidFill>
            <a:prstDash val="solid"/>
            <a:miter lim="800000"/>
            <a:headEnd len="sm" w="sm" type="none"/>
            <a:tailEnd len="sm" w="sm" type="none"/>
          </a:ln>
        </p:spPr>
      </p:cxnSp>
      <p:pic>
        <p:nvPicPr>
          <p:cNvPr descr="Logo&#10;&#10;Description automatically generated" id="149" name="Google Shape;149;p54"/>
          <p:cNvPicPr preferRelativeResize="0"/>
          <p:nvPr/>
        </p:nvPicPr>
        <p:blipFill rotWithShape="1">
          <a:blip r:embed="rId1">
            <a:alphaModFix/>
          </a:blip>
          <a:srcRect b="0" l="0" r="0" t="0"/>
          <a:stretch/>
        </p:blipFill>
        <p:spPr>
          <a:xfrm>
            <a:off x="10109087" y="4778123"/>
            <a:ext cx="1773145" cy="163888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hyperlink" Target="https://tinyurl.com/Jan22drivesafety" TargetMode="External"/><Relationship Id="rId5" Type="http://schemas.openxmlformats.org/officeDocument/2006/relationships/hyperlink" Target="https://tinyurl.com/Jan22drivesafet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9.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hyperlink" Target="http://outdoorethics-bsa.org/" TargetMode="Externa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lnt.org/give/other-ways-to-give/dan-howells-memorial-fund/" TargetMode="External"/><Relationship Id="rId4" Type="http://schemas.openxmlformats.org/officeDocument/2006/relationships/image" Target="../media/image37.jpg"/><Relationship Id="rId5"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
          <p:cNvSpPr txBox="1"/>
          <p:nvPr>
            <p:ph idx="1" type="body"/>
          </p:nvPr>
        </p:nvSpPr>
        <p:spPr>
          <a:xfrm>
            <a:off x="3912235" y="1680191"/>
            <a:ext cx="4367531" cy="32441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2"/>
              </a:buClr>
              <a:buSzPts val="2400"/>
              <a:buNone/>
            </a:pPr>
            <a:r>
              <a:rPr lang="en-US">
                <a:solidFill>
                  <a:schemeClr val="lt2"/>
                </a:solidFill>
              </a:rPr>
              <a:t>2022</a:t>
            </a:r>
            <a:endParaRPr/>
          </a:p>
        </p:txBody>
      </p:sp>
      <p:sp>
        <p:nvSpPr>
          <p:cNvPr id="179" name="Google Shape;179;p1"/>
          <p:cNvSpPr txBox="1"/>
          <p:nvPr>
            <p:ph type="title"/>
          </p:nvPr>
        </p:nvSpPr>
        <p:spPr>
          <a:xfrm>
            <a:off x="1037021" y="2107415"/>
            <a:ext cx="10117959" cy="228135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Oswald"/>
              <a:buNone/>
            </a:pPr>
            <a:r>
              <a:rPr lang="en-US"/>
              <a:t>Outdoor Ethics Roundtable</a:t>
            </a:r>
            <a:endParaRPr/>
          </a:p>
        </p:txBody>
      </p:sp>
      <p:sp>
        <p:nvSpPr>
          <p:cNvPr id="180" name="Google Shape;180;p1"/>
          <p:cNvSpPr txBox="1"/>
          <p:nvPr>
            <p:ph idx="2" type="body"/>
          </p:nvPr>
        </p:nvSpPr>
        <p:spPr>
          <a:xfrm>
            <a:off x="3912235" y="1333943"/>
            <a:ext cx="4367531" cy="32441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2"/>
              </a:buClr>
              <a:buSzPts val="2400"/>
              <a:buNone/>
            </a:pPr>
            <a:r>
              <a:rPr lang="en-US"/>
              <a:t>January</a:t>
            </a:r>
            <a:endParaRPr/>
          </a:p>
        </p:txBody>
      </p:sp>
      <p:sp>
        <p:nvSpPr>
          <p:cNvPr id="181" name="Google Shape;181;p1"/>
          <p:cNvSpPr txBox="1"/>
          <p:nvPr>
            <p:ph idx="3" type="body"/>
          </p:nvPr>
        </p:nvSpPr>
        <p:spPr>
          <a:xfrm>
            <a:off x="1050857" y="4720037"/>
            <a:ext cx="10090287" cy="110189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2"/>
              </a:buClr>
              <a:buSzPts val="3500"/>
              <a:buNone/>
            </a:pPr>
            <a:r>
              <a:rPr lang="en-US">
                <a:latin typeface="Calibri"/>
                <a:ea typeface="Calibri"/>
                <a:cs typeface="Calibri"/>
                <a:sym typeface="Calibri"/>
              </a:rPr>
              <a:t>A Committee! A Committee!</a:t>
            </a:r>
            <a:br>
              <a:rPr lang="en-US"/>
            </a:br>
            <a:r>
              <a:rPr lang="en-US">
                <a:latin typeface="Calibri"/>
                <a:ea typeface="Calibri"/>
                <a:cs typeface="Calibri"/>
                <a:sym typeface="Calibri"/>
              </a:rPr>
              <a:t>I Need a Committee…or DO I?</a:t>
            </a:r>
            <a:endParaRPr/>
          </a:p>
        </p:txBody>
      </p:sp>
      <p:sp>
        <p:nvSpPr>
          <p:cNvPr id="182" name="Google Shape;182;p1"/>
          <p:cNvSpPr txBox="1"/>
          <p:nvPr/>
        </p:nvSpPr>
        <p:spPr>
          <a:xfrm>
            <a:off x="1064693" y="5744328"/>
            <a:ext cx="10090287" cy="57138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2"/>
              </a:buClr>
              <a:buSzPts val="2800"/>
              <a:buFont typeface="Arial"/>
              <a:buNone/>
            </a:pPr>
            <a:r>
              <a:rPr b="0" i="1" lang="en-US" sz="2800" u="none" cap="none" strike="noStrike">
                <a:solidFill>
                  <a:schemeClr val="lt2"/>
                </a:solidFill>
                <a:latin typeface="Calibri"/>
                <a:ea typeface="Calibri"/>
                <a:cs typeface="Calibri"/>
                <a:sym typeface="Calibri"/>
              </a:rPr>
              <a:t>Please type your name and council name in the chat.</a:t>
            </a:r>
            <a:endParaRPr/>
          </a:p>
          <a:p>
            <a:pPr indent="0" lvl="0" marL="0" marR="0" rtl="0" algn="ctr">
              <a:lnSpc>
                <a:spcPct val="90000"/>
              </a:lnSpc>
              <a:spcBef>
                <a:spcPts val="1000"/>
              </a:spcBef>
              <a:spcAft>
                <a:spcPts val="0"/>
              </a:spcAft>
              <a:buClr>
                <a:schemeClr val="lt2"/>
              </a:buClr>
              <a:buSzPts val="2800"/>
              <a:buFont typeface="Arial"/>
              <a:buNone/>
            </a:pPr>
            <a:r>
              <a:rPr b="0" i="1" lang="en-US" sz="2800" u="none" cap="none" strike="noStrike">
                <a:solidFill>
                  <a:schemeClr val="lt2"/>
                </a:solidFill>
                <a:latin typeface="Calibri"/>
                <a:ea typeface="Calibri"/>
                <a:cs typeface="Calibri"/>
                <a:sym typeface="Calibri"/>
              </a:rPr>
              <a:t>Youth, please turn off your cameras.</a:t>
            </a:r>
            <a:endParaRPr b="0" i="1" sz="2800" u="none" cap="none" strike="noStrike">
              <a:solidFill>
                <a:schemeClr val="lt2"/>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10"/>
          <p:cNvPicPr preferRelativeResize="0"/>
          <p:nvPr/>
        </p:nvPicPr>
        <p:blipFill rotWithShape="1">
          <a:blip r:embed="rId3">
            <a:alphaModFix/>
          </a:blip>
          <a:srcRect b="0" l="0" r="0" t="0"/>
          <a:stretch/>
        </p:blipFill>
        <p:spPr>
          <a:xfrm>
            <a:off x="-23853" y="-206336"/>
            <a:ext cx="11979413" cy="6897359"/>
          </a:xfrm>
          <a:prstGeom prst="rect">
            <a:avLst/>
          </a:prstGeom>
          <a:noFill/>
          <a:ln>
            <a:noFill/>
          </a:ln>
        </p:spPr>
      </p:pic>
      <p:sp>
        <p:nvSpPr>
          <p:cNvPr id="263" name="Google Shape;263;p10"/>
          <p:cNvSpPr txBox="1"/>
          <p:nvPr/>
        </p:nvSpPr>
        <p:spPr>
          <a:xfrm>
            <a:off x="212587" y="296695"/>
            <a:ext cx="11370365"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15354"/>
              </a:buClr>
              <a:buSzPts val="2400"/>
              <a:buFont typeface="Roboto"/>
              <a:buNone/>
            </a:pPr>
            <a:r>
              <a:rPr b="0" i="1" lang="en-US" sz="2400" u="none" cap="none" strike="noStrike">
                <a:solidFill>
                  <a:srgbClr val="515354"/>
                </a:solidFill>
                <a:latin typeface="Roboto"/>
                <a:ea typeface="Roboto"/>
                <a:cs typeface="Roboto"/>
                <a:sym typeface="Roboto"/>
              </a:rPr>
              <a:t>Use the “C-O-L-D” method to stay warm.</a:t>
            </a:r>
            <a:endParaRPr/>
          </a:p>
          <a:p>
            <a:pPr indent="0" lvl="0" marL="0" marR="0" rtl="0" algn="l">
              <a:lnSpc>
                <a:spcPct val="100000"/>
              </a:lnSpc>
              <a:spcBef>
                <a:spcPts val="0"/>
              </a:spcBef>
              <a:spcAft>
                <a:spcPts val="0"/>
              </a:spcAft>
              <a:buClr>
                <a:schemeClr val="dk1"/>
              </a:buClr>
              <a:buSzPts val="2400"/>
              <a:buFont typeface="Calibri"/>
              <a:buNone/>
            </a:pPr>
            <a:r>
              <a:t/>
            </a:r>
            <a:endParaRPr b="0" i="1" sz="2400" u="none" cap="none" strike="noStrike">
              <a:solidFill>
                <a:srgbClr val="515354"/>
              </a:solidFill>
              <a:latin typeface="Roboto"/>
              <a:ea typeface="Roboto"/>
              <a:cs typeface="Roboto"/>
              <a:sym typeface="Roboto"/>
            </a:endParaRPr>
          </a:p>
          <a:p>
            <a:pPr indent="-114300" lvl="0" marL="0" marR="0" rtl="0" algn="l">
              <a:lnSpc>
                <a:spcPct val="100000"/>
              </a:lnSpc>
              <a:spcBef>
                <a:spcPts val="0"/>
              </a:spcBef>
              <a:spcAft>
                <a:spcPts val="0"/>
              </a:spcAft>
              <a:buClr>
                <a:srgbClr val="515354"/>
              </a:buClr>
              <a:buSzPts val="1800"/>
              <a:buFont typeface="Arial"/>
              <a:buChar char="•"/>
            </a:pPr>
            <a:r>
              <a:rPr b="1" i="0" lang="en-US" sz="1800" u="none" cap="none" strike="noStrike">
                <a:solidFill>
                  <a:srgbClr val="515354"/>
                </a:solidFill>
                <a:latin typeface="Roboto"/>
                <a:ea typeface="Roboto"/>
                <a:cs typeface="Roboto"/>
                <a:sym typeface="Roboto"/>
              </a:rPr>
              <a:t>C=Clean:</a:t>
            </a:r>
            <a:r>
              <a:rPr b="0" i="0" lang="en-US" sz="1800" u="none" cap="none" strike="noStrike">
                <a:solidFill>
                  <a:srgbClr val="515354"/>
                </a:solidFill>
                <a:latin typeface="Roboto"/>
                <a:ea typeface="Roboto"/>
                <a:cs typeface="Roboto"/>
                <a:sym typeface="Roboto"/>
              </a:rPr>
              <a:t> Since insulation is only effective when heat is trapped by dead air spaces, keep your insulating layers clean and fluffy. Dirt, grime, and perspiration can mat down those air spaces and reduce the warmth of a garment.</a:t>
            </a:r>
            <a:endParaRPr/>
          </a:p>
          <a:p>
            <a:pPr indent="-114300" lvl="0" marL="0" marR="0" rtl="0" algn="l">
              <a:lnSpc>
                <a:spcPct val="100000"/>
              </a:lnSpc>
              <a:spcBef>
                <a:spcPts val="0"/>
              </a:spcBef>
              <a:spcAft>
                <a:spcPts val="0"/>
              </a:spcAft>
              <a:buClr>
                <a:srgbClr val="515354"/>
              </a:buClr>
              <a:buSzPts val="1800"/>
              <a:buFont typeface="Arial"/>
              <a:buChar char="•"/>
            </a:pPr>
            <a:r>
              <a:rPr b="1" i="0" lang="en-US" sz="1800" u="none" cap="none" strike="noStrike">
                <a:solidFill>
                  <a:srgbClr val="515354"/>
                </a:solidFill>
                <a:latin typeface="Roboto"/>
                <a:ea typeface="Roboto"/>
                <a:cs typeface="Roboto"/>
                <a:sym typeface="Roboto"/>
              </a:rPr>
              <a:t>O=Overheating:</a:t>
            </a:r>
            <a:r>
              <a:rPr b="0" i="0" lang="en-US" sz="1800" u="none" cap="none" strike="noStrike">
                <a:solidFill>
                  <a:srgbClr val="515354"/>
                </a:solidFill>
                <a:latin typeface="Roboto"/>
                <a:ea typeface="Roboto"/>
                <a:cs typeface="Roboto"/>
                <a:sym typeface="Roboto"/>
              </a:rPr>
              <a:t> Avoid overheating by adjusting the layers of your clothing to meet the outside temperature and the exertions of your activities. Stay hydrated by drinking plenty of water, and refrain from drinking caffeinated drinks that act as diuretics.</a:t>
            </a:r>
            <a:endParaRPr/>
          </a:p>
          <a:p>
            <a:pPr indent="-114300" lvl="0" marL="0" marR="0" rtl="0" algn="l">
              <a:lnSpc>
                <a:spcPct val="100000"/>
              </a:lnSpc>
              <a:spcBef>
                <a:spcPts val="0"/>
              </a:spcBef>
              <a:spcAft>
                <a:spcPts val="0"/>
              </a:spcAft>
              <a:buClr>
                <a:srgbClr val="515354"/>
              </a:buClr>
              <a:buSzPts val="1800"/>
              <a:buFont typeface="Arial"/>
              <a:buChar char="•"/>
            </a:pPr>
            <a:r>
              <a:rPr b="1" i="0" lang="en-US" sz="1800" u="none" cap="none" strike="noStrike">
                <a:solidFill>
                  <a:srgbClr val="515354"/>
                </a:solidFill>
                <a:latin typeface="Roboto"/>
                <a:ea typeface="Roboto"/>
                <a:cs typeface="Roboto"/>
                <a:sym typeface="Roboto"/>
              </a:rPr>
              <a:t>L=Loose layers:</a:t>
            </a:r>
            <a:r>
              <a:rPr b="0" i="0" lang="en-US" sz="1800" u="none" cap="none" strike="noStrike">
                <a:solidFill>
                  <a:srgbClr val="515354"/>
                </a:solidFill>
                <a:latin typeface="Roboto"/>
                <a:ea typeface="Roboto"/>
                <a:cs typeface="Roboto"/>
                <a:sym typeface="Roboto"/>
              </a:rPr>
              <a:t> A steady flow of warm blood is essential to keeping all parts of your body heated. Wear several loosely fitting layers of clothing and footgear that will allow maximum insulation without impeding your circulation. Having clothing that is brightly colored (orange or red) is also a good idea, so hunters and sportsmen can see you in snowy conditions. Always have a hat and wear it.</a:t>
            </a:r>
            <a:endParaRPr/>
          </a:p>
          <a:p>
            <a:pPr indent="-114300" lvl="0" marL="0" marR="0" rtl="0" algn="l">
              <a:lnSpc>
                <a:spcPct val="100000"/>
              </a:lnSpc>
              <a:spcBef>
                <a:spcPts val="0"/>
              </a:spcBef>
              <a:spcAft>
                <a:spcPts val="0"/>
              </a:spcAft>
              <a:buClr>
                <a:srgbClr val="515354"/>
              </a:buClr>
              <a:buSzPts val="1800"/>
              <a:buFont typeface="Arial"/>
              <a:buChar char="•"/>
            </a:pPr>
            <a:r>
              <a:rPr b="1" i="0" lang="en-US" sz="1800" u="none" cap="none" strike="noStrike">
                <a:solidFill>
                  <a:srgbClr val="515354"/>
                </a:solidFill>
                <a:latin typeface="Roboto"/>
                <a:ea typeface="Roboto"/>
                <a:cs typeface="Roboto"/>
                <a:sym typeface="Roboto"/>
              </a:rPr>
              <a:t>D=Dry:</a:t>
            </a:r>
            <a:r>
              <a:rPr b="0" i="0" lang="en-US" sz="1800" u="none" cap="none" strike="noStrike">
                <a:solidFill>
                  <a:srgbClr val="515354"/>
                </a:solidFill>
                <a:latin typeface="Roboto"/>
                <a:ea typeface="Roboto"/>
                <a:cs typeface="Roboto"/>
                <a:sym typeface="Roboto"/>
              </a:rPr>
              <a:t> Sweaty, damp clothing and skin can cause your body to cool quickly, possibly leading to frostnip and hypothermia. Keep dry by avoiding clothes that absorb moisture. Always brush away snow on your clothes before you enter a heated area. Keep clothing around your neck loosened so that body heat and moisture can escape instead of soaking through your layers.</a:t>
            </a:r>
            <a:endParaRPr/>
          </a:p>
        </p:txBody>
      </p:sp>
      <p:pic>
        <p:nvPicPr>
          <p:cNvPr descr="Extreme Cold Weather Clothing - Modern Winter Gear for the Coldest  Conditions" id="264" name="Google Shape;264;p10"/>
          <p:cNvPicPr preferRelativeResize="0"/>
          <p:nvPr/>
        </p:nvPicPr>
        <p:blipFill rotWithShape="1">
          <a:blip r:embed="rId4">
            <a:alphaModFix/>
          </a:blip>
          <a:srcRect b="0" l="0" r="0" t="0"/>
          <a:stretch/>
        </p:blipFill>
        <p:spPr>
          <a:xfrm>
            <a:off x="5557962" y="4840751"/>
            <a:ext cx="5084306" cy="19066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11"/>
          <p:cNvPicPr preferRelativeResize="0"/>
          <p:nvPr/>
        </p:nvPicPr>
        <p:blipFill rotWithShape="1">
          <a:blip r:embed="rId3">
            <a:alphaModFix/>
          </a:blip>
          <a:srcRect b="0" l="0" r="0" t="0"/>
          <a:stretch/>
        </p:blipFill>
        <p:spPr>
          <a:xfrm>
            <a:off x="140473" y="114605"/>
            <a:ext cx="11911054" cy="6708164"/>
          </a:xfrm>
          <a:prstGeom prst="rect">
            <a:avLst/>
          </a:prstGeom>
          <a:noFill/>
          <a:ln>
            <a:noFill/>
          </a:ln>
        </p:spPr>
      </p:pic>
      <p:sp>
        <p:nvSpPr>
          <p:cNvPr id="270" name="Google Shape;270;p11"/>
          <p:cNvSpPr txBox="1"/>
          <p:nvPr/>
        </p:nvSpPr>
        <p:spPr>
          <a:xfrm>
            <a:off x="255767" y="947576"/>
            <a:ext cx="11680466" cy="46474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15354"/>
              </a:buClr>
              <a:buSzPts val="2000"/>
              <a:buFont typeface="Roboto"/>
              <a:buNone/>
            </a:pPr>
            <a:r>
              <a:rPr b="0" i="1" lang="en-US" sz="2000" u="none" cap="none" strike="noStrike">
                <a:solidFill>
                  <a:srgbClr val="515354"/>
                </a:solidFill>
                <a:latin typeface="Roboto"/>
                <a:ea typeface="Roboto"/>
                <a:cs typeface="Roboto"/>
                <a:sym typeface="Roboto"/>
              </a:rPr>
              <a:t>Eating the right type of food when camping or playing in the cold is important.</a:t>
            </a:r>
            <a:endParaRPr/>
          </a:p>
          <a:p>
            <a:pPr indent="0" lvl="0" marL="0" marR="0" rtl="0" algn="l">
              <a:lnSpc>
                <a:spcPct val="100000"/>
              </a:lnSpc>
              <a:spcBef>
                <a:spcPts val="0"/>
              </a:spcBef>
              <a:spcAft>
                <a:spcPts val="0"/>
              </a:spcAft>
              <a:buClr>
                <a:schemeClr val="dk1"/>
              </a:buClr>
              <a:buSzPts val="2000"/>
              <a:buFont typeface="Calibri"/>
              <a:buNone/>
            </a:pPr>
            <a:r>
              <a:t/>
            </a:r>
            <a:endParaRPr b="0" i="1" sz="2000" u="none" cap="none" strike="noStrike">
              <a:solidFill>
                <a:srgbClr val="515354"/>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2000"/>
              <a:buFont typeface="Calibri"/>
              <a:buNone/>
            </a:pPr>
            <a:r>
              <a:t/>
            </a:r>
            <a:endParaRPr b="0" i="1" sz="2000" u="none" cap="none" strike="noStrike">
              <a:solidFill>
                <a:srgbClr val="515354"/>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2000"/>
              <a:buFont typeface="Calibri"/>
              <a:buNone/>
            </a:pPr>
            <a:r>
              <a:t/>
            </a:r>
            <a:endParaRPr b="0" i="1" sz="2000" u="none" cap="none" strike="noStrike">
              <a:solidFill>
                <a:srgbClr val="515354"/>
              </a:solidFill>
              <a:latin typeface="Roboto"/>
              <a:ea typeface="Roboto"/>
              <a:cs typeface="Roboto"/>
              <a:sym typeface="Roboto"/>
            </a:endParaRPr>
          </a:p>
          <a:p>
            <a:pPr indent="0" lvl="0" marL="0" marR="0" rtl="0" algn="l">
              <a:lnSpc>
                <a:spcPct val="100000"/>
              </a:lnSpc>
              <a:spcBef>
                <a:spcPts val="0"/>
              </a:spcBef>
              <a:spcAft>
                <a:spcPts val="0"/>
              </a:spcAft>
              <a:buClr>
                <a:srgbClr val="515354"/>
              </a:buClr>
              <a:buSzPts val="1800"/>
              <a:buFont typeface="Roboto"/>
              <a:buNone/>
            </a:pPr>
            <a:r>
              <a:rPr b="0" i="0" lang="en-US" sz="1800" u="none" cap="none" strike="noStrike">
                <a:solidFill>
                  <a:srgbClr val="515354"/>
                </a:solidFill>
                <a:latin typeface="Roboto"/>
                <a:ea typeface="Roboto"/>
                <a:cs typeface="Roboto"/>
                <a:sym typeface="Roboto"/>
              </a:rPr>
              <a:t>One of the best ways to remember what is appropriate to eat when you are spending extended periods of time outside in cold weather is to use good nutrition to build the fire within. </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515354"/>
              </a:solidFill>
              <a:latin typeface="Roboto"/>
              <a:ea typeface="Roboto"/>
              <a:cs typeface="Roboto"/>
              <a:sym typeface="Roboto"/>
            </a:endParaRPr>
          </a:p>
          <a:p>
            <a:pPr indent="0" lvl="0" marL="0" marR="0" rtl="0" algn="l">
              <a:lnSpc>
                <a:spcPct val="100000"/>
              </a:lnSpc>
              <a:spcBef>
                <a:spcPts val="0"/>
              </a:spcBef>
              <a:spcAft>
                <a:spcPts val="0"/>
              </a:spcAft>
              <a:buClr>
                <a:srgbClr val="515354"/>
              </a:buClr>
              <a:buSzPts val="1800"/>
              <a:buFont typeface="Roboto"/>
              <a:buNone/>
            </a:pPr>
            <a:r>
              <a:rPr b="0" i="0" lang="en-US" sz="1800" u="none" cap="none" strike="noStrike">
                <a:solidFill>
                  <a:srgbClr val="515354"/>
                </a:solidFill>
                <a:latin typeface="Roboto"/>
                <a:ea typeface="Roboto"/>
                <a:cs typeface="Roboto"/>
                <a:sym typeface="Roboto"/>
              </a:rPr>
              <a:t>Make sure your food consumption includes sugars, which act like a fire starter; carbohydrates and proteins, which act as kindling; and fats that produce the energy needed to keep the fire burning and your body running at peak performance. For example, have scouts drink a glass whole milk at evening snack when the temps are below 40 degrees. The extra fat provides fuel to keep them warm through the night.</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515354"/>
              </a:solidFill>
              <a:latin typeface="Roboto"/>
              <a:ea typeface="Roboto"/>
              <a:cs typeface="Roboto"/>
              <a:sym typeface="Roboto"/>
            </a:endParaRPr>
          </a:p>
          <a:p>
            <a:pPr indent="0" lvl="0" marL="0" marR="0" rtl="0" algn="l">
              <a:lnSpc>
                <a:spcPct val="100000"/>
              </a:lnSpc>
              <a:spcBef>
                <a:spcPts val="0"/>
              </a:spcBef>
              <a:spcAft>
                <a:spcPts val="0"/>
              </a:spcAft>
              <a:buClr>
                <a:srgbClr val="515354"/>
              </a:buClr>
              <a:buSzPts val="1800"/>
              <a:buFont typeface="Roboto"/>
              <a:buNone/>
            </a:pPr>
            <a:r>
              <a:rPr b="0" i="0" lang="en-US" sz="1800" u="none" cap="none" strike="noStrike">
                <a:solidFill>
                  <a:srgbClr val="515354"/>
                </a:solidFill>
                <a:latin typeface="Roboto"/>
                <a:ea typeface="Roboto"/>
                <a:cs typeface="Roboto"/>
                <a:sym typeface="Roboto"/>
              </a:rPr>
              <a:t>Stay away from caffeinated drinks such as soda, coffee, and tea; drink plenty of plain water to keep yourself properly hydrated.</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515354"/>
              </a:solidFill>
              <a:latin typeface="Roboto"/>
              <a:ea typeface="Roboto"/>
              <a:cs typeface="Roboto"/>
              <a:sym typeface="Roboto"/>
            </a:endParaRPr>
          </a:p>
          <a:p>
            <a:pPr indent="0" lvl="0" marL="0" marR="0" rtl="0" algn="l">
              <a:lnSpc>
                <a:spcPct val="100000"/>
              </a:lnSpc>
              <a:spcBef>
                <a:spcPts val="0"/>
              </a:spcBef>
              <a:spcAft>
                <a:spcPts val="0"/>
              </a:spcAft>
              <a:buClr>
                <a:srgbClr val="515354"/>
              </a:buClr>
              <a:buSzPts val="1800"/>
              <a:buFont typeface="Roboto"/>
              <a:buNone/>
            </a:pPr>
            <a:r>
              <a:rPr b="0" i="0" lang="en-US" sz="1800" u="none" cap="none" strike="noStrike">
                <a:solidFill>
                  <a:srgbClr val="515354"/>
                </a:solidFill>
                <a:latin typeface="Roboto"/>
                <a:ea typeface="Roboto"/>
                <a:cs typeface="Roboto"/>
                <a:sym typeface="Roboto"/>
              </a:rPr>
              <a:t>Keep extra snacks and water in camp and in vehicles as part of your unit’s winter emergency kit.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2"/>
          <p:cNvPicPr preferRelativeResize="0"/>
          <p:nvPr/>
        </p:nvPicPr>
        <p:blipFill rotWithShape="1">
          <a:blip r:embed="rId3">
            <a:alphaModFix/>
          </a:blip>
          <a:srcRect b="0" l="0" r="0" t="0"/>
          <a:stretch/>
        </p:blipFill>
        <p:spPr>
          <a:xfrm>
            <a:off x="4053" y="0"/>
            <a:ext cx="12183894" cy="6858000"/>
          </a:xfrm>
          <a:prstGeom prst="rect">
            <a:avLst/>
          </a:prstGeom>
          <a:noFill/>
          <a:ln>
            <a:noFill/>
          </a:ln>
        </p:spPr>
      </p:pic>
      <p:sp>
        <p:nvSpPr>
          <p:cNvPr id="276" name="Google Shape;276;p12"/>
          <p:cNvSpPr txBox="1"/>
          <p:nvPr/>
        </p:nvSpPr>
        <p:spPr>
          <a:xfrm>
            <a:off x="100715" y="695275"/>
            <a:ext cx="11815639" cy="50783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Winter emergency kits </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Battery booster cables. </a:t>
            </a: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Ice scraper</a:t>
            </a: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Portable shovel. </a:t>
            </a:r>
            <a:r>
              <a:rPr b="0" i="0" lang="en-US" sz="1800" u="none" cap="none" strike="noStrike">
                <a:solidFill>
                  <a:srgbClr val="000000"/>
                </a:solidFill>
                <a:latin typeface="Arial"/>
                <a:ea typeface="Arial"/>
                <a:cs typeface="Arial"/>
                <a:sym typeface="Arial"/>
              </a:rPr>
              <a:t>These are handy for digging out a car buried by plows or stuck along the roadside, and for clearing space around a tailpipe for extended idling, to prevent fumes from entering the car. Also, keep a bag of sand handy in your trunk to help boost traction.</a:t>
            </a: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Items to help if you’re stranded. </a:t>
            </a:r>
            <a:r>
              <a:rPr b="0" i="0" lang="en-US" sz="1800" u="none" cap="none" strike="noStrike">
                <a:solidFill>
                  <a:srgbClr val="000000"/>
                </a:solidFill>
                <a:latin typeface="Arial"/>
                <a:ea typeface="Arial"/>
                <a:cs typeface="Arial"/>
                <a:sym typeface="Arial"/>
              </a:rPr>
              <a:t>A flashlight and a signaling cone or roadside triangles to warn oncoming cars of your presence. Pack backup batteries for that flashlight. </a:t>
            </a: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Basic first-aid kit. </a:t>
            </a:r>
            <a:r>
              <a:rPr b="0" i="0" lang="en-US" sz="1800" u="none" cap="none" strike="noStrike">
                <a:solidFill>
                  <a:srgbClr val="000000"/>
                </a:solidFill>
                <a:latin typeface="Arial"/>
                <a:ea typeface="Arial"/>
                <a:cs typeface="Arial"/>
                <a:sym typeface="Arial"/>
              </a:rPr>
              <a:t> Be aware of how temperature may affect medicines.</a:t>
            </a: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Cell phone charger. </a:t>
            </a:r>
            <a:r>
              <a:rPr b="0" i="0" lang="en-US" sz="1800" u="none" cap="none" strike="noStrike">
                <a:solidFill>
                  <a:srgbClr val="000000"/>
                </a:solidFill>
                <a:latin typeface="Arial"/>
                <a:ea typeface="Arial"/>
                <a:cs typeface="Arial"/>
                <a:sym typeface="Arial"/>
              </a:rPr>
              <a:t>Almost everyone carries a smartphone attached to the hip nowadays, and a cell phone charger is a good thing to keep in the car, especially during the winter and on road trips.</a:t>
            </a: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Tow strap</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Water and long-lasting food</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Items for handling a flat tire</a:t>
            </a:r>
            <a:endParaRPr/>
          </a:p>
          <a:p>
            <a:pPr indent="0" lvl="0" marL="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Drivers should review the BSA driving in adverse weather conditions pdf before the trek (</a:t>
            </a: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a:t>
            </a:r>
            <a:r>
              <a:rPr b="0" i="0" lang="en-US" sz="1400" u="sng" cap="none" strike="noStrike">
                <a:solidFill>
                  <a:schemeClr val="dk1"/>
                </a:solidFill>
                <a:latin typeface="Calibri"/>
                <a:ea typeface="Calibri"/>
                <a:cs typeface="Calibri"/>
                <a:sym typeface="Calibri"/>
                <a:hlinkClick r:id="rId5">
                  <a:extLst>
                    <a:ext uri="{A12FA001-AC4F-418D-AE19-62706E023703}">
                      <ahyp:hlinkClr val="tx"/>
                    </a:ext>
                  </a:extLst>
                </a:hlinkClick>
              </a:rPr>
              <a:t>tinyurl.com/Jan22drivesafety</a:t>
            </a:r>
            <a:r>
              <a:rPr b="0" i="0" lang="en-US" sz="1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3"/>
          <p:cNvSpPr txBox="1"/>
          <p:nvPr>
            <p:ph type="ctrTitle"/>
          </p:nvPr>
        </p:nvSpPr>
        <p:spPr>
          <a:xfrm>
            <a:off x="1154955" y="1447800"/>
            <a:ext cx="10193402" cy="3329581"/>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lt2"/>
              </a:buClr>
              <a:buSzPct val="100000"/>
              <a:buFont typeface="Calibri"/>
              <a:buNone/>
            </a:pPr>
            <a:br>
              <a:rPr lang="en-US">
                <a:latin typeface="Calibri"/>
                <a:ea typeface="Calibri"/>
                <a:cs typeface="Calibri"/>
                <a:sym typeface="Calibri"/>
              </a:rPr>
            </a:br>
            <a:r>
              <a:rPr lang="en-US">
                <a:latin typeface="Calibri"/>
                <a:ea typeface="Calibri"/>
                <a:cs typeface="Calibri"/>
                <a:sym typeface="Calibri"/>
              </a:rPr>
              <a:t>A Committee! A Committee!</a:t>
            </a:r>
            <a:br>
              <a:rPr lang="en-US">
                <a:latin typeface="Calibri"/>
                <a:ea typeface="Calibri"/>
                <a:cs typeface="Calibri"/>
                <a:sym typeface="Calibri"/>
              </a:rPr>
            </a:br>
            <a:br>
              <a:rPr lang="en-US"/>
            </a:br>
            <a:r>
              <a:rPr lang="en-US">
                <a:latin typeface="Calibri"/>
                <a:ea typeface="Calibri"/>
                <a:cs typeface="Calibri"/>
                <a:sym typeface="Calibri"/>
              </a:rPr>
              <a:t>I Need a Committee! or DO I?</a:t>
            </a:r>
            <a:endParaRPr/>
          </a:p>
        </p:txBody>
      </p:sp>
      <p:sp>
        <p:nvSpPr>
          <p:cNvPr id="282" name="Google Shape;282;p13"/>
          <p:cNvSpPr txBox="1"/>
          <p:nvPr/>
        </p:nvSpPr>
        <p:spPr>
          <a:xfrm>
            <a:off x="3816366" y="5316503"/>
            <a:ext cx="48705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Century Gothic"/>
                <a:ea typeface="Century Gothic"/>
                <a:cs typeface="Century Gothic"/>
                <a:sym typeface="Century Gothic"/>
              </a:rPr>
              <a:t>roundtable@outdoorethics-bsa.org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4"/>
          <p:cNvSpPr txBox="1"/>
          <p:nvPr/>
        </p:nvSpPr>
        <p:spPr>
          <a:xfrm>
            <a:off x="1440901" y="1630012"/>
            <a:ext cx="7820247" cy="2771015"/>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FFFFFF"/>
              </a:buClr>
              <a:buSzPts val="8000"/>
              <a:buFont typeface="Calibri"/>
              <a:buNone/>
            </a:pPr>
            <a:r>
              <a:rPr b="0" i="0" lang="en-US" sz="8000" u="none" cap="none" strike="noStrike">
                <a:solidFill>
                  <a:srgbClr val="FFFFFF"/>
                </a:solidFill>
                <a:latin typeface="Calibri"/>
                <a:ea typeface="Calibri"/>
                <a:cs typeface="Calibri"/>
                <a:sym typeface="Calibri"/>
              </a:rPr>
              <a:t>Why People Volunteer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5"/>
          <p:cNvSpPr/>
          <p:nvPr/>
        </p:nvSpPr>
        <p:spPr>
          <a:xfrm>
            <a:off x="416378" y="56138"/>
            <a:ext cx="11136086" cy="58169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600"/>
              <a:buFont typeface="Century Gothic"/>
              <a:buNone/>
            </a:pPr>
            <a:r>
              <a:t/>
            </a:r>
            <a:endParaRPr b="0" i="0" sz="36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People volunteer because</a:t>
            </a:r>
            <a:r>
              <a:rPr b="0" i="0" lang="en-US" sz="3600" u="none" cap="none" strike="noStrike">
                <a:solidFill>
                  <a:srgbClr val="FFFFFF"/>
                </a:solidFill>
                <a:latin typeface="Calibri"/>
                <a:ea typeface="Calibri"/>
                <a:cs typeface="Calibri"/>
                <a:sym typeface="Calibri"/>
              </a:rPr>
              <a:t>:</a:t>
            </a:r>
            <a:endParaRPr/>
          </a:p>
          <a:p>
            <a:pPr indent="0" lvl="0" marL="0" marR="0" rtl="0" algn="l">
              <a:lnSpc>
                <a:spcPct val="100000"/>
              </a:lnSpc>
              <a:spcBef>
                <a:spcPts val="0"/>
              </a:spcBef>
              <a:spcAft>
                <a:spcPts val="0"/>
              </a:spcAft>
              <a:buClr>
                <a:schemeClr val="lt1"/>
              </a:buClr>
              <a:buSzPts val="1200"/>
              <a:buFont typeface="Century Gothic"/>
              <a:buNone/>
            </a:pPr>
            <a:r>
              <a:t/>
            </a:r>
            <a:endParaRPr b="0" i="0" sz="1200" u="none" cap="none" strike="noStrike">
              <a:solidFill>
                <a:srgbClr val="FFFFFF"/>
              </a:solidFill>
              <a:latin typeface="Century Gothic"/>
              <a:ea typeface="Century Gothic"/>
              <a:cs typeface="Century Gothic"/>
              <a:sym typeface="Century Gothic"/>
            </a:endParaRPr>
          </a:p>
          <a:p>
            <a:pPr indent="0" lvl="0" marL="18288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desire fun and fellowship. </a:t>
            </a:r>
            <a:endParaRPr/>
          </a:p>
          <a:p>
            <a:pPr indent="0" lvl="0" marL="18288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want to feel like they are Belonging to a team. </a:t>
            </a:r>
            <a:endParaRPr/>
          </a:p>
          <a:p>
            <a:pPr indent="0" lvl="0" marL="18288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wish to develop and improve their personal skills.</a:t>
            </a:r>
            <a:endParaRPr/>
          </a:p>
          <a:p>
            <a:pPr indent="0" lvl="0" marL="18288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look forward to making new friends</a:t>
            </a:r>
            <a:endParaRPr/>
          </a:p>
          <a:p>
            <a:pPr indent="0" lvl="0" marL="18288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seek recognition and fulfillment</a:t>
            </a:r>
            <a:endParaRPr/>
          </a:p>
          <a:p>
            <a:pPr indent="0" lvl="0" marL="18288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believe in Scouting’s values and principles.</a:t>
            </a:r>
            <a:endParaRPr/>
          </a:p>
          <a:p>
            <a:pPr indent="0" lvl="0" marL="18288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want to help other people. </a:t>
            </a:r>
            <a:endParaRPr/>
          </a:p>
          <a:p>
            <a:pPr indent="0" lvl="0" marL="18288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want to get away from the drudgery of their work, </a:t>
            </a:r>
            <a:endParaRPr b="0" i="0" sz="4000" u="none" cap="none" strike="noStrike">
              <a:solidFill>
                <a:srgbClr val="FFFFFF"/>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6"/>
          <p:cNvSpPr txBox="1"/>
          <p:nvPr/>
        </p:nvSpPr>
        <p:spPr>
          <a:xfrm>
            <a:off x="1192555" y="846397"/>
            <a:ext cx="8960489" cy="6103209"/>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We will share how you:</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Decide what you want to accomplish</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Define Responsibilities  </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Orient and Train</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Mentor - Communicate </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Recognize Achievement</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Evaluate Performance </a:t>
            </a:r>
            <a:endParaRPr/>
          </a:p>
          <a:p>
            <a:pPr indent="0" lvl="0" marL="0" marR="0" rtl="0" algn="l">
              <a:lnSpc>
                <a:spcPct val="107000"/>
              </a:lnSpc>
              <a:spcBef>
                <a:spcPts val="800"/>
              </a:spcBef>
              <a:spcAft>
                <a:spcPts val="0"/>
              </a:spcAft>
              <a:buClr>
                <a:srgbClr val="FFFFFF"/>
              </a:buClr>
              <a:buSzPts val="2800"/>
              <a:buFont typeface="Calibri"/>
              <a:buNone/>
            </a:pPr>
            <a:r>
              <a:rPr b="0" i="0" lang="en-US" sz="2800" u="none" cap="none" strike="noStrike">
                <a:solidFill>
                  <a:srgbClr val="FFFFFF"/>
                </a:solidFill>
                <a:latin typeface="Calibri"/>
                <a:ea typeface="Calibri"/>
                <a:cs typeface="Calibri"/>
                <a:sym typeface="Calibri"/>
              </a:rPr>
              <a:t>           </a:t>
            </a:r>
            <a:endParaRPr/>
          </a:p>
          <a:p>
            <a:pPr indent="0" lvl="0" marL="0" marR="0" rtl="0" algn="l">
              <a:lnSpc>
                <a:spcPct val="107000"/>
              </a:lnSpc>
              <a:spcBef>
                <a:spcPts val="80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 </a:t>
            </a:r>
            <a:endParaRPr b="0" i="0" sz="900" u="none" cap="none" strike="noStrike">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7"/>
          <p:cNvSpPr txBox="1"/>
          <p:nvPr/>
        </p:nvSpPr>
        <p:spPr>
          <a:xfrm>
            <a:off x="2159000" y="1328521"/>
            <a:ext cx="9465733" cy="420095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WHY?</a:t>
            </a:r>
            <a:endParaRPr/>
          </a:p>
          <a:p>
            <a:pPr indent="0" lvl="0" marL="0" marR="0" rtl="0" algn="l">
              <a:lnSpc>
                <a:spcPct val="107000"/>
              </a:lnSpc>
              <a:spcBef>
                <a:spcPts val="80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What is your Vision? </a:t>
            </a:r>
            <a:endParaRPr/>
          </a:p>
          <a:p>
            <a:pPr indent="0" lvl="0" marL="0" marR="0" rtl="0" algn="l">
              <a:lnSpc>
                <a:spcPct val="107000"/>
              </a:lnSpc>
              <a:spcBef>
                <a:spcPts val="80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What is the purpose/goal?</a:t>
            </a:r>
            <a:endParaRPr/>
          </a:p>
          <a:p>
            <a:pPr indent="0" lvl="0" marL="0" marR="0" rtl="0" algn="l">
              <a:lnSpc>
                <a:spcPct val="107000"/>
              </a:lnSpc>
              <a:spcBef>
                <a:spcPts val="80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Is there a need?</a:t>
            </a:r>
            <a:endParaRPr/>
          </a:p>
          <a:p>
            <a:pPr indent="0" lvl="0" marL="0" marR="0" rtl="0" algn="l">
              <a:lnSpc>
                <a:spcPct val="107000"/>
              </a:lnSpc>
              <a:spcBef>
                <a:spcPts val="800"/>
              </a:spcBef>
              <a:spcAft>
                <a:spcPts val="0"/>
              </a:spcAft>
              <a:buClr>
                <a:schemeClr val="lt1"/>
              </a:buClr>
              <a:buSzPts val="900"/>
              <a:buFont typeface="Century Gothic"/>
              <a:buNone/>
            </a:pPr>
            <a:r>
              <a:t/>
            </a:r>
            <a:endParaRPr b="0" i="0" sz="900" u="none" cap="none" strike="noStrik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8"/>
          <p:cNvSpPr txBox="1"/>
          <p:nvPr/>
        </p:nvSpPr>
        <p:spPr>
          <a:xfrm>
            <a:off x="1076174" y="1351574"/>
            <a:ext cx="10176933" cy="367382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 Define Responsibilities </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Select Major Tasks</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Identify Volunteers</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Discuss in Person </a:t>
            </a:r>
            <a:endParaRPr/>
          </a:p>
          <a:p>
            <a:pPr indent="0" lvl="0" marL="0" marR="0" rtl="0" algn="l">
              <a:lnSpc>
                <a:spcPct val="107000"/>
              </a:lnSpc>
              <a:spcBef>
                <a:spcPts val="80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9"/>
          <p:cNvSpPr txBox="1"/>
          <p:nvPr/>
        </p:nvSpPr>
        <p:spPr>
          <a:xfrm>
            <a:off x="575734" y="-1151359"/>
            <a:ext cx="10888133" cy="642496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chemeClr val="lt1"/>
              </a:buClr>
              <a:buSzPts val="9600"/>
              <a:buFont typeface="Century Gothic"/>
              <a:buNone/>
            </a:pPr>
            <a:r>
              <a:t/>
            </a:r>
            <a:endParaRPr b="0" i="0" sz="9600" u="none" cap="none" strike="noStrike">
              <a:solidFill>
                <a:srgbClr val="FFFFFF"/>
              </a:solidFill>
              <a:latin typeface="Calibri"/>
              <a:ea typeface="Calibri"/>
              <a:cs typeface="Calibri"/>
              <a:sym typeface="Calibri"/>
            </a:endParaRPr>
          </a:p>
          <a:p>
            <a:pPr indent="0" lvl="0" marL="0" marR="0" rtl="0" algn="l">
              <a:lnSpc>
                <a:spcPct val="107000"/>
              </a:lnSpc>
              <a:spcBef>
                <a:spcPts val="80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Select</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Consider each prospect’s skills, interests and other Relevant factors.</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Fit the right person to the position.</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Critical to success is the selection of quality volunteers</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Who represent the values of the BSA.</a:t>
            </a:r>
            <a:endParaRPr/>
          </a:p>
          <a:p>
            <a:pPr indent="0" lvl="0" marL="0" marR="0" rtl="0" algn="l">
              <a:lnSpc>
                <a:spcPct val="107000"/>
              </a:lnSpc>
              <a:spcBef>
                <a:spcPts val="80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 </a:t>
            </a:r>
            <a:endParaRPr b="0" i="0" sz="1800" u="none" cap="none" strike="noStrike">
              <a:solidFill>
                <a:srgbClr val="FFFFFF"/>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188" name="Google Shape;188;p2"/>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January 12, 2022</a:t>
            </a:r>
            <a:endParaRPr/>
          </a:p>
        </p:txBody>
      </p:sp>
      <p:sp>
        <p:nvSpPr>
          <p:cNvPr id="189" name="Google Shape;189;p2"/>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Committees</a:t>
            </a:r>
            <a:endParaRPr/>
          </a:p>
        </p:txBody>
      </p:sp>
      <p:sp>
        <p:nvSpPr>
          <p:cNvPr id="190" name="Google Shape;190;p2"/>
          <p:cNvSpPr txBox="1"/>
          <p:nvPr>
            <p:ph idx="1" type="body"/>
          </p:nvPr>
        </p:nvSpPr>
        <p:spPr>
          <a:xfrm>
            <a:off x="838200" y="1298298"/>
            <a:ext cx="10515600" cy="487866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lang="en-US"/>
              <a:t>Welcome and opening (7:00pm Central)</a:t>
            </a:r>
            <a:endParaRPr/>
          </a:p>
          <a:p>
            <a:pPr indent="-228600" lvl="0" marL="228600" rtl="0" algn="l">
              <a:lnSpc>
                <a:spcPct val="90000"/>
              </a:lnSpc>
              <a:spcBef>
                <a:spcPts val="1000"/>
              </a:spcBef>
              <a:spcAft>
                <a:spcPts val="0"/>
              </a:spcAft>
              <a:buClr>
                <a:schemeClr val="lt1"/>
              </a:buClr>
              <a:buSzPts val="2800"/>
              <a:buChar char="•"/>
            </a:pPr>
            <a:r>
              <a:rPr lang="en-US"/>
              <a:t>Winter Activities Safety Moment</a:t>
            </a:r>
            <a:endParaRPr/>
          </a:p>
          <a:p>
            <a:pPr indent="-228600" lvl="0" marL="228600" rtl="0" algn="l">
              <a:lnSpc>
                <a:spcPct val="90000"/>
              </a:lnSpc>
              <a:spcBef>
                <a:spcPts val="1000"/>
              </a:spcBef>
              <a:spcAft>
                <a:spcPts val="0"/>
              </a:spcAft>
              <a:buClr>
                <a:schemeClr val="lt1"/>
              </a:buClr>
              <a:buSzPts val="2800"/>
              <a:buChar char="•"/>
            </a:pPr>
            <a:r>
              <a:rPr lang="en-US"/>
              <a:t>I need a committee! Or do I?—Paula Boothe</a:t>
            </a:r>
            <a:endParaRPr/>
          </a:p>
          <a:p>
            <a:pPr indent="-228600" lvl="0" marL="228600" rtl="0" algn="l">
              <a:lnSpc>
                <a:spcPct val="90000"/>
              </a:lnSpc>
              <a:spcBef>
                <a:spcPts val="1000"/>
              </a:spcBef>
              <a:spcAft>
                <a:spcPts val="0"/>
              </a:spcAft>
              <a:buClr>
                <a:schemeClr val="lt1"/>
              </a:buClr>
              <a:buSzPts val="2800"/>
              <a:buChar char="•"/>
            </a:pPr>
            <a:r>
              <a:rPr lang="en-US"/>
              <a:t>Sioux Council experience—Michelle Bierstedt</a:t>
            </a:r>
            <a:endParaRPr/>
          </a:p>
          <a:p>
            <a:pPr indent="-228600" lvl="0" marL="228600" rtl="0" algn="l">
              <a:lnSpc>
                <a:spcPct val="90000"/>
              </a:lnSpc>
              <a:spcBef>
                <a:spcPts val="1000"/>
              </a:spcBef>
              <a:spcAft>
                <a:spcPts val="0"/>
              </a:spcAft>
              <a:buClr>
                <a:schemeClr val="lt1"/>
              </a:buClr>
              <a:buSzPts val="2800"/>
              <a:buChar char="•"/>
            </a:pPr>
            <a:r>
              <a:rPr lang="en-US"/>
              <a:t>National Capitol Area Council experience—Victor Bieniek</a:t>
            </a:r>
            <a:endParaRPr/>
          </a:p>
          <a:p>
            <a:pPr indent="-228600" lvl="0" marL="228600" rtl="0" algn="l">
              <a:lnSpc>
                <a:spcPct val="90000"/>
              </a:lnSpc>
              <a:spcBef>
                <a:spcPts val="1000"/>
              </a:spcBef>
              <a:spcAft>
                <a:spcPts val="0"/>
              </a:spcAft>
              <a:buClr>
                <a:schemeClr val="lt1"/>
              </a:buClr>
              <a:buSzPts val="2800"/>
              <a:buChar char="•"/>
            </a:pPr>
            <a:r>
              <a:rPr lang="en-US"/>
              <a:t>Q&amp;A</a:t>
            </a:r>
            <a:endParaRPr/>
          </a:p>
          <a:p>
            <a:pPr indent="-228600" lvl="0" marL="228600" rtl="0" algn="l">
              <a:lnSpc>
                <a:spcPct val="90000"/>
              </a:lnSpc>
              <a:spcBef>
                <a:spcPts val="1000"/>
              </a:spcBef>
              <a:spcAft>
                <a:spcPts val="0"/>
              </a:spcAft>
              <a:buClr>
                <a:schemeClr val="lt1"/>
              </a:buClr>
              <a:buSzPts val="2800"/>
              <a:buChar char="•"/>
            </a:pPr>
            <a:r>
              <a:rPr lang="en-US"/>
              <a:t>Adjourn (8:30 Central)</a:t>
            </a:r>
            <a:endParaRPr/>
          </a:p>
        </p:txBody>
      </p:sp>
      <p:sp>
        <p:nvSpPr>
          <p:cNvPr id="191" name="Google Shape;191;p2"/>
          <p:cNvSpPr txBox="1"/>
          <p:nvPr>
            <p:ph type="title"/>
          </p:nvPr>
        </p:nvSpPr>
        <p:spPr>
          <a:xfrm>
            <a:off x="838200" y="365126"/>
            <a:ext cx="10515600" cy="76029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Oswald"/>
              <a:buNone/>
            </a:pPr>
            <a:r>
              <a:rPr lang="en-US"/>
              <a:t>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0"/>
          <p:cNvSpPr txBox="1"/>
          <p:nvPr/>
        </p:nvSpPr>
        <p:spPr>
          <a:xfrm>
            <a:off x="707571" y="1028343"/>
            <a:ext cx="10776857" cy="4801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Orient and Train</a:t>
            </a:r>
            <a:endParaRPr/>
          </a:p>
          <a:p>
            <a:pPr indent="0" lvl="0" marL="0" marR="0" rtl="0" algn="l">
              <a:lnSpc>
                <a:spcPct val="100000"/>
              </a:lnSpc>
              <a:spcBef>
                <a:spcPts val="0"/>
              </a:spcBef>
              <a:spcAft>
                <a:spcPts val="0"/>
              </a:spcAft>
              <a:buClr>
                <a:schemeClr val="lt1"/>
              </a:buClr>
              <a:buSzPts val="3600"/>
              <a:buFont typeface="Century Gothic"/>
              <a:buNone/>
            </a:pPr>
            <a:r>
              <a:t/>
            </a:r>
            <a:endParaRPr b="0" i="0" sz="3600" u="none" cap="none" strike="noStrike">
              <a:solidFill>
                <a:srgbClr val="FFFFFF"/>
              </a:solidFill>
              <a:latin typeface="Calibri"/>
              <a:ea typeface="Calibri"/>
              <a:cs typeface="Calibri"/>
              <a:sym typeface="Calibri"/>
            </a:endParaRPr>
          </a:p>
          <a:p>
            <a:pPr indent="-571500" lvl="0" marL="571500" marR="0" rtl="0" algn="l">
              <a:lnSpc>
                <a:spcPct val="100000"/>
              </a:lnSpc>
              <a:spcBef>
                <a:spcPts val="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Provide each person and individual orientation on the</a:t>
            </a:r>
            <a:endParaRPr/>
          </a:p>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assignment they will cover.</a:t>
            </a:r>
            <a:endParaRPr/>
          </a:p>
          <a:p>
            <a:pPr indent="0" lvl="0" marL="0" marR="0" rtl="0" algn="l">
              <a:lnSpc>
                <a:spcPct val="100000"/>
              </a:lnSpc>
              <a:spcBef>
                <a:spcPts val="0"/>
              </a:spcBef>
              <a:spcAft>
                <a:spcPts val="0"/>
              </a:spcAft>
              <a:buClr>
                <a:schemeClr val="lt1"/>
              </a:buClr>
              <a:buSzPts val="3600"/>
              <a:buFont typeface="Century Gothic"/>
              <a:buNone/>
            </a:pPr>
            <a:r>
              <a:t/>
            </a:r>
            <a:endParaRPr b="0" i="0" sz="3600" u="none" cap="none" strike="noStrike">
              <a:solidFill>
                <a:srgbClr val="FFFFFF"/>
              </a:solidFill>
              <a:latin typeface="Calibri"/>
              <a:ea typeface="Calibri"/>
              <a:cs typeface="Calibri"/>
              <a:sym typeface="Calibri"/>
            </a:endParaRPr>
          </a:p>
          <a:p>
            <a:pPr indent="-571500" lvl="0" marL="571500" marR="0" rtl="0" algn="l">
              <a:lnSpc>
                <a:spcPct val="100000"/>
              </a:lnSpc>
              <a:spcBef>
                <a:spcPts val="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Follow up soon with adequate training for all to be successful.</a:t>
            </a:r>
            <a:endParaRPr/>
          </a:p>
          <a:p>
            <a:pPr indent="0" lvl="0" marL="0" marR="0" rtl="0" algn="l">
              <a:lnSpc>
                <a:spcPct val="100000"/>
              </a:lnSpc>
              <a:spcBef>
                <a:spcPts val="0"/>
              </a:spcBef>
              <a:spcAft>
                <a:spcPts val="0"/>
              </a:spcAft>
              <a:buClr>
                <a:schemeClr val="lt1"/>
              </a:buClr>
              <a:buSzPts val="3600"/>
              <a:buFont typeface="Century Gothic"/>
              <a:buNone/>
            </a:pPr>
            <a:r>
              <a:t/>
            </a:r>
            <a:endParaRPr b="0" i="0" sz="3600" u="none" cap="none" strike="noStrike">
              <a:solidFill>
                <a:srgbClr val="FFFFFF"/>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1"/>
          <p:cNvSpPr txBox="1"/>
          <p:nvPr>
            <p:ph type="ctrTitle"/>
          </p:nvPr>
        </p:nvSpPr>
        <p:spPr>
          <a:xfrm>
            <a:off x="219986" y="182880"/>
            <a:ext cx="3835179" cy="128359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OR Not..</a:t>
            </a:r>
            <a:endParaRPr/>
          </a:p>
        </p:txBody>
      </p:sp>
      <p:pic>
        <p:nvPicPr>
          <p:cNvPr id="323" name="Google Shape;323;p21"/>
          <p:cNvPicPr preferRelativeResize="0"/>
          <p:nvPr/>
        </p:nvPicPr>
        <p:blipFill rotWithShape="1">
          <a:blip r:embed="rId3">
            <a:alphaModFix/>
          </a:blip>
          <a:srcRect b="0" l="0" r="0" t="0"/>
          <a:stretch/>
        </p:blipFill>
        <p:spPr>
          <a:xfrm>
            <a:off x="191247" y="1466477"/>
            <a:ext cx="12083434" cy="5208643"/>
          </a:xfrm>
          <a:prstGeom prst="rect">
            <a:avLst/>
          </a:prstGeom>
          <a:noFill/>
          <a:ln>
            <a:noFill/>
          </a:ln>
        </p:spPr>
      </p:pic>
      <p:sp>
        <p:nvSpPr>
          <p:cNvPr id="324" name="Google Shape;324;p21"/>
          <p:cNvSpPr txBox="1"/>
          <p:nvPr>
            <p:ph idx="1" type="subTitle"/>
          </p:nvPr>
        </p:nvSpPr>
        <p:spPr>
          <a:xfrm>
            <a:off x="1566407" y="3876798"/>
            <a:ext cx="9676737" cy="1439089"/>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n-US" sz="3200"/>
              <a:t>Members of the conservation and outdoor ethics work groups may be part of several committees when the council is smaller or by direction of the executive committee.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2"/>
          <p:cNvSpPr txBox="1"/>
          <p:nvPr>
            <p:ph type="title"/>
          </p:nvPr>
        </p:nvSpPr>
        <p:spPr>
          <a:xfrm>
            <a:off x="965105" y="0"/>
            <a:ext cx="3073496" cy="117241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a:t>Example</a:t>
            </a:r>
            <a:br>
              <a:rPr lang="en-US"/>
            </a:br>
            <a:r>
              <a:rPr lang="en-US"/>
              <a:t>Sioux Council</a:t>
            </a:r>
            <a:endParaRPr/>
          </a:p>
        </p:txBody>
      </p:sp>
      <p:sp>
        <p:nvSpPr>
          <p:cNvPr id="330" name="Google Shape;330;p22"/>
          <p:cNvSpPr txBox="1"/>
          <p:nvPr/>
        </p:nvSpPr>
        <p:spPr>
          <a:xfrm>
            <a:off x="7315200" y="803081"/>
            <a:ext cx="2282024" cy="369332"/>
          </a:xfrm>
          <a:prstGeom prst="rect">
            <a:avLst/>
          </a:prstGeom>
          <a:solidFill>
            <a:srgbClr val="F4B08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Executive Committee</a:t>
            </a:r>
            <a:endParaRPr/>
          </a:p>
        </p:txBody>
      </p:sp>
      <p:cxnSp>
        <p:nvCxnSpPr>
          <p:cNvPr id="331" name="Google Shape;331;p22"/>
          <p:cNvCxnSpPr/>
          <p:nvPr/>
        </p:nvCxnSpPr>
        <p:spPr>
          <a:xfrm flipH="1">
            <a:off x="8456212" y="1180365"/>
            <a:ext cx="3975" cy="465556"/>
          </a:xfrm>
          <a:prstGeom prst="straightConnector1">
            <a:avLst/>
          </a:prstGeom>
          <a:noFill/>
          <a:ln cap="flat" cmpd="sng" w="9525">
            <a:solidFill>
              <a:schemeClr val="accent1"/>
            </a:solidFill>
            <a:prstDash val="solid"/>
            <a:miter lim="800000"/>
            <a:headEnd len="sm" w="sm" type="none"/>
            <a:tailEnd len="sm" w="sm" type="none"/>
          </a:ln>
        </p:spPr>
      </p:cxnSp>
      <p:cxnSp>
        <p:nvCxnSpPr>
          <p:cNvPr id="332" name="Google Shape;332;p22"/>
          <p:cNvCxnSpPr/>
          <p:nvPr/>
        </p:nvCxnSpPr>
        <p:spPr>
          <a:xfrm rot="10800000">
            <a:off x="6345141" y="1645921"/>
            <a:ext cx="2111071" cy="0"/>
          </a:xfrm>
          <a:prstGeom prst="straightConnector1">
            <a:avLst/>
          </a:prstGeom>
          <a:noFill/>
          <a:ln cap="flat" cmpd="sng" w="9525">
            <a:solidFill>
              <a:schemeClr val="accent1"/>
            </a:solidFill>
            <a:prstDash val="solid"/>
            <a:miter lim="800000"/>
            <a:headEnd len="sm" w="sm" type="none"/>
            <a:tailEnd len="sm" w="sm" type="none"/>
          </a:ln>
        </p:spPr>
      </p:cxnSp>
      <p:cxnSp>
        <p:nvCxnSpPr>
          <p:cNvPr id="333" name="Google Shape;333;p22"/>
          <p:cNvCxnSpPr/>
          <p:nvPr/>
        </p:nvCxnSpPr>
        <p:spPr>
          <a:xfrm>
            <a:off x="8456212" y="1645921"/>
            <a:ext cx="2675614" cy="0"/>
          </a:xfrm>
          <a:prstGeom prst="straightConnector1">
            <a:avLst/>
          </a:prstGeom>
          <a:noFill/>
          <a:ln cap="flat" cmpd="sng" w="9525">
            <a:solidFill>
              <a:schemeClr val="accent1"/>
            </a:solidFill>
            <a:prstDash val="solid"/>
            <a:miter lim="800000"/>
            <a:headEnd len="sm" w="sm" type="none"/>
            <a:tailEnd len="sm" w="sm" type="none"/>
          </a:ln>
        </p:spPr>
      </p:cxnSp>
      <p:sp>
        <p:nvSpPr>
          <p:cNvPr id="334" name="Google Shape;334;p22"/>
          <p:cNvSpPr txBox="1"/>
          <p:nvPr/>
        </p:nvSpPr>
        <p:spPr>
          <a:xfrm>
            <a:off x="5339922" y="1645921"/>
            <a:ext cx="1470991" cy="646331"/>
          </a:xfrm>
          <a:prstGeom prst="rect">
            <a:avLst/>
          </a:prstGeom>
          <a:solidFill>
            <a:srgbClr val="C4E0B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Camping Committee</a:t>
            </a:r>
            <a:endParaRPr/>
          </a:p>
        </p:txBody>
      </p:sp>
      <p:sp>
        <p:nvSpPr>
          <p:cNvPr id="335" name="Google Shape;335;p22"/>
          <p:cNvSpPr txBox="1"/>
          <p:nvPr/>
        </p:nvSpPr>
        <p:spPr>
          <a:xfrm>
            <a:off x="7975159" y="1661825"/>
            <a:ext cx="1470992" cy="646331"/>
          </a:xfrm>
          <a:prstGeom prst="rect">
            <a:avLst/>
          </a:prstGeom>
          <a:solidFill>
            <a:srgbClr val="B3C6E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Training Committee</a:t>
            </a:r>
            <a:endParaRPr/>
          </a:p>
        </p:txBody>
      </p:sp>
      <p:sp>
        <p:nvSpPr>
          <p:cNvPr id="336" name="Google Shape;336;p22"/>
          <p:cNvSpPr txBox="1"/>
          <p:nvPr/>
        </p:nvSpPr>
        <p:spPr>
          <a:xfrm>
            <a:off x="10437811" y="1661824"/>
            <a:ext cx="1526651" cy="646331"/>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Properties Committee</a:t>
            </a:r>
            <a:endParaRPr/>
          </a:p>
        </p:txBody>
      </p:sp>
      <p:sp>
        <p:nvSpPr>
          <p:cNvPr id="337" name="Google Shape;337;p22"/>
          <p:cNvSpPr txBox="1"/>
          <p:nvPr/>
        </p:nvSpPr>
        <p:spPr>
          <a:xfrm>
            <a:off x="5265089" y="2365146"/>
            <a:ext cx="1661822"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Conduct Outdoor Ethics, Leave No Trace Orientation, and STEM courses for adults and scouts at Sioux Training Academy.</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Offer conservation specific High Adventure Treks</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Promote Outdoor Ethics at Camp programs. Provide feedback to leaders.</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Promote special awards such as DCSA</a:t>
            </a:r>
            <a:endParaRPr/>
          </a:p>
        </p:txBody>
      </p:sp>
      <p:sp>
        <p:nvSpPr>
          <p:cNvPr id="338" name="Google Shape;338;p22"/>
          <p:cNvSpPr txBox="1"/>
          <p:nvPr/>
        </p:nvSpPr>
        <p:spPr>
          <a:xfrm>
            <a:off x="7899621" y="2472856"/>
            <a:ext cx="1733384" cy="43704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Increase number of Leave No Trace Trainers and Outdoor Ethics Guides/Advisors in the council in next 3 years</a:t>
            </a:r>
            <a:endParaRPr/>
          </a:p>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Have 6 youth/adult instructors that can do the training by 2021 </a:t>
            </a:r>
            <a:endParaRPr/>
          </a:p>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Offer training at Lewis and Clark Scout Camp to staff and participants </a:t>
            </a:r>
            <a:endParaRPr/>
          </a:p>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Schedule an Awareness 101 every year  </a:t>
            </a:r>
            <a:endParaRPr/>
          </a:p>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Have a Leave Outdoor Ethics Advocate Annually</a:t>
            </a:r>
            <a:endParaRPr/>
          </a:p>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Promote twice a year to those not trained in 101 directing them to the trainings</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9" name="Google Shape;339;p22"/>
          <p:cNvSpPr txBox="1"/>
          <p:nvPr/>
        </p:nvSpPr>
        <p:spPr>
          <a:xfrm>
            <a:off x="10368500" y="2474893"/>
            <a:ext cx="1595961" cy="39703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Trail improvements following conservation guidelines</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Campsite development</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Signage to promote leave no trace principles and minimize camp impacts.</a:t>
            </a:r>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Create camp conservation program. Review every 3 years.</a:t>
            </a:r>
            <a:endParaRPr/>
          </a:p>
        </p:txBody>
      </p:sp>
      <p:pic>
        <p:nvPicPr>
          <p:cNvPr id="340" name="Google Shape;340;p22"/>
          <p:cNvPicPr preferRelativeResize="0"/>
          <p:nvPr/>
        </p:nvPicPr>
        <p:blipFill rotWithShape="1">
          <a:blip r:embed="rId3">
            <a:alphaModFix/>
          </a:blip>
          <a:srcRect b="0" l="0" r="0" t="0"/>
          <a:stretch/>
        </p:blipFill>
        <p:spPr>
          <a:xfrm rot="5400000">
            <a:off x="-430690" y="1862505"/>
            <a:ext cx="5457116" cy="4092837"/>
          </a:xfrm>
          <a:prstGeom prst="rect">
            <a:avLst/>
          </a:prstGeom>
          <a:noFill/>
          <a:ln>
            <a:noFill/>
          </a:ln>
        </p:spPr>
      </p:pic>
      <p:pic>
        <p:nvPicPr>
          <p:cNvPr id="341" name="Google Shape;341;p22"/>
          <p:cNvPicPr preferRelativeResize="0"/>
          <p:nvPr/>
        </p:nvPicPr>
        <p:blipFill rotWithShape="1">
          <a:blip r:embed="rId4">
            <a:alphaModFix/>
          </a:blip>
          <a:srcRect b="0" l="0" r="0" t="0"/>
          <a:stretch/>
        </p:blipFill>
        <p:spPr>
          <a:xfrm>
            <a:off x="231634" y="4658069"/>
            <a:ext cx="1470993" cy="19613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3"/>
          <p:cNvSpPr txBox="1"/>
          <p:nvPr/>
        </p:nvSpPr>
        <p:spPr>
          <a:xfrm>
            <a:off x="665864" y="1385255"/>
            <a:ext cx="10547497" cy="342779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Mentor and Communicate</a:t>
            </a:r>
            <a:endParaRPr/>
          </a:p>
          <a:p>
            <a:pPr indent="0" lvl="0" marL="0" marR="0" rtl="0" algn="l">
              <a:lnSpc>
                <a:spcPct val="107000"/>
              </a:lnSpc>
              <a:spcBef>
                <a:spcPts val="800"/>
              </a:spcBef>
              <a:spcAft>
                <a:spcPts val="0"/>
              </a:spcAft>
              <a:buClr>
                <a:schemeClr val="lt1"/>
              </a:buClr>
              <a:buSzPts val="1800"/>
              <a:buFont typeface="Century Gothic"/>
              <a:buNone/>
            </a:pPr>
            <a:r>
              <a:t/>
            </a:r>
            <a:endParaRPr b="0" i="0" sz="1800" u="none" cap="none" strike="noStrike">
              <a:solidFill>
                <a:srgbClr val="FFFFFF"/>
              </a:solidFill>
              <a:latin typeface="Calibri"/>
              <a:ea typeface="Calibri"/>
              <a:cs typeface="Calibri"/>
              <a:sym typeface="Calibri"/>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Who should? ( put in chat)</a:t>
            </a:r>
            <a:endParaRPr/>
          </a:p>
          <a:p>
            <a:pPr indent="0" lvl="0" marL="0" marR="0" rtl="0" algn="l">
              <a:lnSpc>
                <a:spcPct val="107000"/>
              </a:lnSpc>
              <a:spcBef>
                <a:spcPts val="80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a:t>
            </a:r>
            <a:endParaRPr/>
          </a:p>
          <a:p>
            <a:pPr indent="-571500" lvl="0" marL="571500" marR="0" rtl="0" algn="l">
              <a:lnSpc>
                <a:spcPct val="100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Conserve volunteer time and build self esteem</a:t>
            </a:r>
            <a:endParaRPr b="0" i="0" sz="3600" u="none" cap="none" strike="noStrike">
              <a:solidFill>
                <a:srgbClr val="FFFFFF"/>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4"/>
          <p:cNvSpPr txBox="1"/>
          <p:nvPr/>
        </p:nvSpPr>
        <p:spPr>
          <a:xfrm>
            <a:off x="515489" y="1545392"/>
            <a:ext cx="12525155" cy="403309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Recognize Achievement</a:t>
            </a:r>
            <a:endParaRPr/>
          </a:p>
          <a:p>
            <a:pPr indent="0" lvl="0" marL="0" marR="0" rtl="0" algn="l">
              <a:lnSpc>
                <a:spcPct val="107000"/>
              </a:lnSpc>
              <a:spcBef>
                <a:spcPts val="800"/>
              </a:spcBef>
              <a:spcAft>
                <a:spcPts val="0"/>
              </a:spcAft>
              <a:buClr>
                <a:schemeClr val="lt1"/>
              </a:buClr>
              <a:buSzPts val="5400"/>
              <a:buFont typeface="Century Gothic"/>
              <a:buNone/>
            </a:pPr>
            <a:r>
              <a:t/>
            </a:r>
            <a:endParaRPr b="0" i="0" sz="5400" u="none" cap="none" strike="noStrike">
              <a:solidFill>
                <a:srgbClr val="FFFFFF"/>
              </a:solidFill>
              <a:latin typeface="Calibri"/>
              <a:ea typeface="Calibri"/>
              <a:cs typeface="Calibri"/>
              <a:sym typeface="Calibri"/>
            </a:endParaRPr>
          </a:p>
          <a:p>
            <a:pPr indent="0" lvl="0" marL="0" marR="0" rtl="0" algn="l">
              <a:lnSpc>
                <a:spcPct val="107000"/>
              </a:lnSpc>
              <a:spcBef>
                <a:spcPts val="80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Let’s hear how you recognize success, quality of service and   </a:t>
            </a:r>
            <a:endParaRPr/>
          </a:p>
          <a:p>
            <a:pPr indent="0" lvl="0" marL="0" marR="0" rtl="0" algn="l">
              <a:lnSpc>
                <a:spcPct val="107000"/>
              </a:lnSpc>
              <a:spcBef>
                <a:spcPts val="80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when? </a:t>
            </a:r>
            <a:endParaRPr/>
          </a:p>
          <a:p>
            <a:pPr indent="0" lvl="0" marL="0" marR="0" rtl="0" algn="l">
              <a:lnSpc>
                <a:spcPct val="107000"/>
              </a:lnSpc>
              <a:spcBef>
                <a:spcPts val="80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please put in Chat!)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5"/>
          <p:cNvSpPr txBox="1"/>
          <p:nvPr/>
        </p:nvSpPr>
        <p:spPr>
          <a:xfrm>
            <a:off x="1169581" y="1169580"/>
            <a:ext cx="10015869" cy="41243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Evaluate Performance</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Help volunteers regularly evaluate themselves, evaluate the major task, subcommittee, or their group responsibility. </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At least yearly you will need to do an all committee, group, or team evaluation.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6"/>
          <p:cNvSpPr txBox="1"/>
          <p:nvPr/>
        </p:nvSpPr>
        <p:spPr>
          <a:xfrm>
            <a:off x="1105786" y="2162020"/>
            <a:ext cx="10547497" cy="103643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FFFFFF"/>
              </a:buClr>
              <a:buSzPts val="6000"/>
              <a:buFont typeface="Calibri"/>
              <a:buNone/>
            </a:pPr>
            <a:r>
              <a:rPr b="0" i="0" lang="en-US" sz="6000" u="none" cap="none" strike="noStrike">
                <a:solidFill>
                  <a:srgbClr val="FFFFFF"/>
                </a:solidFill>
                <a:latin typeface="Calibri"/>
                <a:ea typeface="Calibri"/>
                <a:cs typeface="Calibri"/>
                <a:sym typeface="Calibri"/>
              </a:rPr>
              <a:t>Why Volunteers Stay in Scouting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7"/>
          <p:cNvSpPr txBox="1"/>
          <p:nvPr/>
        </p:nvSpPr>
        <p:spPr>
          <a:xfrm>
            <a:off x="555171" y="607147"/>
            <a:ext cx="11389179" cy="50783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600"/>
              <a:buFont typeface="Century Gothic"/>
              <a:buNone/>
            </a:pPr>
            <a:r>
              <a:t/>
            </a:r>
            <a:endParaRPr b="0" i="0" sz="3600" u="none" cap="none" strike="noStrike">
              <a:solidFill>
                <a:srgbClr val="FFFFF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lt1"/>
              </a:buClr>
              <a:buSzPts val="3600"/>
              <a:buFont typeface="Century Gothic"/>
              <a:buNone/>
            </a:pPr>
            <a:r>
              <a:t/>
            </a:r>
            <a:endParaRPr b="0" i="0" sz="3600" u="none" cap="none" strike="noStrike">
              <a:solidFill>
                <a:srgbClr val="FFFFF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appreciate Scouting’s role in their child’s education. </a:t>
            </a:r>
            <a:endParaRPr/>
          </a:p>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were given proper orientation. </a:t>
            </a:r>
            <a:endParaRPr/>
          </a:p>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had adequate training. </a:t>
            </a:r>
            <a:endParaRPr/>
          </a:p>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enjoy the opportunity to expand their horizons.</a:t>
            </a:r>
            <a:endParaRPr/>
          </a:p>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enjoy fellowship with other Scouters. </a:t>
            </a:r>
            <a:endParaRPr/>
          </a:p>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enjoy recognition for their service. </a:t>
            </a:r>
            <a:endParaRPr/>
          </a:p>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 They have FUN.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28"/>
          <p:cNvPicPr preferRelativeResize="0"/>
          <p:nvPr/>
        </p:nvPicPr>
        <p:blipFill rotWithShape="1">
          <a:blip r:embed="rId3">
            <a:alphaModFix/>
          </a:blip>
          <a:srcRect b="0" l="0" r="0" t="0"/>
          <a:stretch/>
        </p:blipFill>
        <p:spPr>
          <a:xfrm>
            <a:off x="1175658" y="1447800"/>
            <a:ext cx="8117329" cy="5410200"/>
          </a:xfrm>
          <a:prstGeom prst="rect">
            <a:avLst/>
          </a:prstGeom>
          <a:noFill/>
          <a:ln>
            <a:noFill/>
          </a:ln>
        </p:spPr>
      </p:pic>
      <p:sp>
        <p:nvSpPr>
          <p:cNvPr id="373" name="Google Shape;373;p28"/>
          <p:cNvSpPr txBox="1"/>
          <p:nvPr>
            <p:ph type="ctrTitle"/>
          </p:nvPr>
        </p:nvSpPr>
        <p:spPr>
          <a:xfrm>
            <a:off x="500743" y="334735"/>
            <a:ext cx="8792244" cy="92438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Roboto"/>
              <a:buNone/>
            </a:pPr>
            <a:r>
              <a:rPr lang="en-US" sz="3600">
                <a:latin typeface="Roboto"/>
                <a:ea typeface="Roboto"/>
                <a:cs typeface="Roboto"/>
                <a:sym typeface="Roboto"/>
              </a:rPr>
              <a:t>National Capital Area Council (NCAC)</a:t>
            </a:r>
            <a:br>
              <a:rPr lang="en-US" sz="3600">
                <a:latin typeface="Roboto"/>
                <a:ea typeface="Roboto"/>
                <a:cs typeface="Roboto"/>
                <a:sym typeface="Roboto"/>
              </a:rPr>
            </a:br>
            <a:r>
              <a:rPr lang="en-US" sz="3600">
                <a:latin typeface="Roboto"/>
                <a:ea typeface="Roboto"/>
                <a:cs typeface="Roboto"/>
                <a:sym typeface="Roboto"/>
              </a:rPr>
              <a:t>Outdoor Ethics Committee</a:t>
            </a:r>
            <a:endParaRPr sz="1400">
              <a:latin typeface="Roboto"/>
              <a:ea typeface="Roboto"/>
              <a:cs typeface="Roboto"/>
              <a:sym typeface="Roboto"/>
            </a:endParaRPr>
          </a:p>
        </p:txBody>
      </p:sp>
      <p:sp>
        <p:nvSpPr>
          <p:cNvPr id="374" name="Google Shape;374;p28"/>
          <p:cNvSpPr txBox="1"/>
          <p:nvPr/>
        </p:nvSpPr>
        <p:spPr>
          <a:xfrm>
            <a:off x="1524004" y="5682344"/>
            <a:ext cx="1965795"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Victor Bieniek</a:t>
            </a:r>
            <a:endParaRPr/>
          </a:p>
          <a:p>
            <a:pPr indent="0" lvl="0" marL="0" marR="0" rtl="0" algn="l">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Sara Holtz</a:t>
            </a:r>
            <a:endParaRPr/>
          </a:p>
          <a:p>
            <a:pPr indent="0" lvl="0" marL="0" marR="0" rtl="0" algn="l">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Paul Schimke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9"/>
          <p:cNvSpPr txBox="1"/>
          <p:nvPr>
            <p:ph type="title"/>
          </p:nvPr>
        </p:nvSpPr>
        <p:spPr>
          <a:xfrm>
            <a:off x="410028" y="274639"/>
            <a:ext cx="8229600" cy="63976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Roboto"/>
              <a:buNone/>
            </a:pPr>
            <a:r>
              <a:rPr lang="en-US" sz="4000">
                <a:latin typeface="Roboto"/>
                <a:ea typeface="Roboto"/>
                <a:cs typeface="Roboto"/>
                <a:sym typeface="Roboto"/>
              </a:rPr>
              <a:t>Why Create a Committee / Team?</a:t>
            </a:r>
            <a:endParaRPr>
              <a:latin typeface="Roboto"/>
              <a:ea typeface="Roboto"/>
              <a:cs typeface="Roboto"/>
              <a:sym typeface="Roboto"/>
            </a:endParaRPr>
          </a:p>
        </p:txBody>
      </p:sp>
      <p:sp>
        <p:nvSpPr>
          <p:cNvPr id="381" name="Google Shape;381;p29"/>
          <p:cNvSpPr txBox="1"/>
          <p:nvPr>
            <p:ph idx="1" type="body"/>
          </p:nvPr>
        </p:nvSpPr>
        <p:spPr>
          <a:xfrm>
            <a:off x="275772" y="914401"/>
            <a:ext cx="9579429" cy="566896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Char char="•"/>
            </a:pPr>
            <a:r>
              <a:rPr b="0" lang="en-US" sz="3200">
                <a:latin typeface="Roboto"/>
                <a:ea typeface="Roboto"/>
                <a:cs typeface="Roboto"/>
                <a:sym typeface="Roboto"/>
              </a:rPr>
              <a:t>Many hands make light work</a:t>
            </a:r>
            <a:endParaRPr/>
          </a:p>
          <a:p>
            <a:pPr indent="-228600" lvl="0" marL="228600" rtl="0" algn="l">
              <a:lnSpc>
                <a:spcPct val="90000"/>
              </a:lnSpc>
              <a:spcBef>
                <a:spcPts val="1000"/>
              </a:spcBef>
              <a:spcAft>
                <a:spcPts val="0"/>
              </a:spcAft>
              <a:buClr>
                <a:schemeClr val="dk1"/>
              </a:buClr>
              <a:buSzPts val="3200"/>
              <a:buChar char="•"/>
            </a:pPr>
            <a:r>
              <a:rPr b="0" lang="en-US" sz="3200">
                <a:latin typeface="Roboto"/>
                <a:ea typeface="Roboto"/>
                <a:cs typeface="Roboto"/>
                <a:sym typeface="Roboto"/>
              </a:rPr>
              <a:t>Ability to provide a robust program</a:t>
            </a:r>
            <a:endParaRPr/>
          </a:p>
          <a:p>
            <a:pPr indent="-228600" lvl="0" marL="228600" rtl="0" algn="l">
              <a:lnSpc>
                <a:spcPct val="90000"/>
              </a:lnSpc>
              <a:spcBef>
                <a:spcPts val="1000"/>
              </a:spcBef>
              <a:spcAft>
                <a:spcPts val="0"/>
              </a:spcAft>
              <a:buClr>
                <a:schemeClr val="dk1"/>
              </a:buClr>
              <a:buSzPts val="3200"/>
              <a:buChar char="•"/>
            </a:pPr>
            <a:r>
              <a:rPr b="0" lang="en-US" sz="3200">
                <a:latin typeface="Roboto"/>
                <a:ea typeface="Roboto"/>
                <a:cs typeface="Roboto"/>
                <a:sym typeface="Roboto"/>
              </a:rPr>
              <a:t>Ensure continuity / succession</a:t>
            </a:r>
            <a:endParaRPr/>
          </a:p>
          <a:p>
            <a:pPr indent="-228600" lvl="0" marL="228600" rtl="0" algn="l">
              <a:lnSpc>
                <a:spcPct val="90000"/>
              </a:lnSpc>
              <a:spcBef>
                <a:spcPts val="1000"/>
              </a:spcBef>
              <a:spcAft>
                <a:spcPts val="0"/>
              </a:spcAft>
              <a:buClr>
                <a:schemeClr val="dk1"/>
              </a:buClr>
              <a:buSzPts val="3200"/>
              <a:buChar char="•"/>
            </a:pPr>
            <a:r>
              <a:rPr b="0" lang="en-US" sz="3200">
                <a:latin typeface="Roboto"/>
                <a:ea typeface="Roboto"/>
                <a:cs typeface="Roboto"/>
                <a:sym typeface="Roboto"/>
              </a:rPr>
              <a:t>Expand networking and influence</a:t>
            </a:r>
            <a:endParaRPr/>
          </a:p>
          <a:p>
            <a:pPr indent="-228600" lvl="0" marL="228600" rtl="0" algn="l">
              <a:lnSpc>
                <a:spcPct val="90000"/>
              </a:lnSpc>
              <a:spcBef>
                <a:spcPts val="1000"/>
              </a:spcBef>
              <a:spcAft>
                <a:spcPts val="0"/>
              </a:spcAft>
              <a:buClr>
                <a:schemeClr val="dk1"/>
              </a:buClr>
              <a:buSzPts val="3200"/>
              <a:buChar char="•"/>
            </a:pPr>
            <a:r>
              <a:rPr b="0" lang="en-US" sz="3200">
                <a:latin typeface="Roboto"/>
                <a:ea typeface="Roboto"/>
                <a:cs typeface="Roboto"/>
                <a:sym typeface="Roboto"/>
              </a:rPr>
              <a:t>Create a community</a:t>
            </a:r>
            <a:endParaRPr/>
          </a:p>
          <a:p>
            <a:pPr indent="-114300" lvl="0" marL="228600" rtl="0" algn="l">
              <a:lnSpc>
                <a:spcPct val="90000"/>
              </a:lnSpc>
              <a:spcBef>
                <a:spcPts val="1000"/>
              </a:spcBef>
              <a:spcAft>
                <a:spcPts val="0"/>
              </a:spcAft>
              <a:buClr>
                <a:schemeClr val="dk1"/>
              </a:buClr>
              <a:buSzPts val="1800"/>
              <a:buNone/>
            </a:pPr>
            <a:r>
              <a:t/>
            </a:r>
            <a:endParaRPr sz="1800">
              <a:latin typeface="Roboto"/>
              <a:ea typeface="Roboto"/>
              <a:cs typeface="Roboto"/>
              <a:sym typeface="Roboto"/>
            </a:endParaRPr>
          </a:p>
        </p:txBody>
      </p:sp>
      <p:pic>
        <p:nvPicPr>
          <p:cNvPr id="382" name="Google Shape;382;p29"/>
          <p:cNvPicPr preferRelativeResize="0"/>
          <p:nvPr/>
        </p:nvPicPr>
        <p:blipFill rotWithShape="1">
          <a:blip r:embed="rId3">
            <a:alphaModFix/>
          </a:blip>
          <a:srcRect b="0" l="0" r="0" t="0"/>
          <a:stretch/>
        </p:blipFill>
        <p:spPr>
          <a:xfrm>
            <a:off x="5377543" y="3355894"/>
            <a:ext cx="3755118" cy="32274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197" name="Google Shape;197;p3"/>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January 12, 2022</a:t>
            </a:r>
            <a:endParaRPr/>
          </a:p>
        </p:txBody>
      </p:sp>
      <p:sp>
        <p:nvSpPr>
          <p:cNvPr id="198" name="Google Shape;198;p3"/>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Committees</a:t>
            </a:r>
            <a:endParaRPr/>
          </a:p>
        </p:txBody>
      </p:sp>
      <p:sp>
        <p:nvSpPr>
          <p:cNvPr id="199" name="Google Shape;199;p3"/>
          <p:cNvSpPr txBox="1"/>
          <p:nvPr>
            <p:ph type="title"/>
          </p:nvPr>
        </p:nvSpPr>
        <p:spPr>
          <a:xfrm>
            <a:off x="838200" y="365125"/>
            <a:ext cx="10515600" cy="1325563"/>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Font typeface="Oswald"/>
              <a:buNone/>
            </a:pPr>
            <a:r>
              <a:rPr lang="en-US"/>
              <a:t>Pledge</a:t>
            </a:r>
            <a:endParaRPr/>
          </a:p>
        </p:txBody>
      </p:sp>
      <p:sp>
        <p:nvSpPr>
          <p:cNvPr id="200" name="Google Shape;200;p3"/>
          <p:cNvSpPr txBox="1"/>
          <p:nvPr>
            <p:ph idx="1" type="body"/>
          </p:nvPr>
        </p:nvSpPr>
        <p:spPr>
          <a:xfrm>
            <a:off x="838199" y="1825625"/>
            <a:ext cx="6043497" cy="4351338"/>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lang="en-US" sz="3200">
                <a:solidFill>
                  <a:schemeClr val="lt1"/>
                </a:solidFill>
              </a:rPr>
              <a:t>I pledge allegiance to the Flag of the United States of America, and to the Republic for which it stands, one Nation under God, indivisible, with liberty and justice for all.</a:t>
            </a:r>
            <a:endParaRPr/>
          </a:p>
          <a:p>
            <a:pPr indent="0" lvl="0" marL="0" rtl="0" algn="l">
              <a:lnSpc>
                <a:spcPct val="90000"/>
              </a:lnSpc>
              <a:spcBef>
                <a:spcPts val="1000"/>
              </a:spcBef>
              <a:spcAft>
                <a:spcPts val="0"/>
              </a:spcAft>
              <a:buClr>
                <a:schemeClr val="lt1"/>
              </a:buClr>
              <a:buSzPts val="3200"/>
              <a:buNone/>
            </a:pPr>
            <a:r>
              <a:t/>
            </a:r>
            <a:endParaRPr sz="3200"/>
          </a:p>
        </p:txBody>
      </p:sp>
      <p:pic>
        <p:nvPicPr>
          <p:cNvPr descr="A picture containing flag&#10;&#10;Description automatically generated" id="201" name="Google Shape;201;p3"/>
          <p:cNvPicPr preferRelativeResize="0"/>
          <p:nvPr/>
        </p:nvPicPr>
        <p:blipFill rotWithShape="1">
          <a:blip r:embed="rId3">
            <a:alphaModFix/>
          </a:blip>
          <a:srcRect b="0" l="0" r="0" t="0"/>
          <a:stretch/>
        </p:blipFill>
        <p:spPr>
          <a:xfrm>
            <a:off x="6993066" y="100484"/>
            <a:ext cx="4472103" cy="633487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0"/>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11 years ago…</a:t>
            </a:r>
            <a:endParaRPr/>
          </a:p>
        </p:txBody>
      </p:sp>
      <p:sp>
        <p:nvSpPr>
          <p:cNvPr id="389" name="Google Shape;389;p30"/>
          <p:cNvSpPr txBox="1"/>
          <p:nvPr>
            <p:ph idx="1" type="body"/>
          </p:nvPr>
        </p:nvSpPr>
        <p:spPr>
          <a:xfrm>
            <a:off x="701964" y="1982643"/>
            <a:ext cx="4121963"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0" lang="en-US"/>
              <a:t>We started with a group of 5 MEs</a:t>
            </a:r>
            <a:endParaRPr/>
          </a:p>
          <a:p>
            <a:pPr indent="-228600" lvl="0" marL="228600" rtl="0" algn="l">
              <a:lnSpc>
                <a:spcPct val="90000"/>
              </a:lnSpc>
              <a:spcBef>
                <a:spcPts val="1000"/>
              </a:spcBef>
              <a:spcAft>
                <a:spcPts val="0"/>
              </a:spcAft>
              <a:buClr>
                <a:schemeClr val="dk1"/>
              </a:buClr>
              <a:buSzPts val="2800"/>
              <a:buChar char="•"/>
            </a:pPr>
            <a:r>
              <a:rPr b="0" lang="en-US"/>
              <a:t>Our initial focus was to run at least two Trainer courses each year</a:t>
            </a:r>
            <a:endParaRPr/>
          </a:p>
          <a:p>
            <a:pPr indent="-228600" lvl="0" marL="228600" rtl="0" algn="l">
              <a:lnSpc>
                <a:spcPct val="90000"/>
              </a:lnSpc>
              <a:spcBef>
                <a:spcPts val="1000"/>
              </a:spcBef>
              <a:spcAft>
                <a:spcPts val="0"/>
              </a:spcAft>
              <a:buClr>
                <a:schemeClr val="dk1"/>
              </a:buClr>
              <a:buSzPts val="2800"/>
              <a:buChar char="•"/>
            </a:pPr>
            <a:r>
              <a:rPr b="0" lang="en-US"/>
              <a:t>No budget, no organization</a:t>
            </a:r>
            <a:endParaRPr/>
          </a:p>
        </p:txBody>
      </p:sp>
      <p:pic>
        <p:nvPicPr>
          <p:cNvPr descr="A group of people sitting at tables&#10;&#10;Description automatically generated with medium confidence" id="390" name="Google Shape;390;p30"/>
          <p:cNvPicPr preferRelativeResize="0"/>
          <p:nvPr/>
        </p:nvPicPr>
        <p:blipFill rotWithShape="1">
          <a:blip r:embed="rId3">
            <a:alphaModFix/>
          </a:blip>
          <a:srcRect b="0" l="0" r="0" t="0"/>
          <a:stretch/>
        </p:blipFill>
        <p:spPr>
          <a:xfrm>
            <a:off x="5123135" y="1651518"/>
            <a:ext cx="4716948" cy="312497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1"/>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Many Hands Make Light Work</a:t>
            </a:r>
            <a:endParaRPr/>
          </a:p>
        </p:txBody>
      </p:sp>
      <p:sp>
        <p:nvSpPr>
          <p:cNvPr id="397" name="Google Shape;397;p31"/>
          <p:cNvSpPr txBox="1"/>
          <p:nvPr>
            <p:ph idx="1" type="body"/>
          </p:nvPr>
        </p:nvSpPr>
        <p:spPr>
          <a:xfrm>
            <a:off x="701964" y="1982643"/>
            <a:ext cx="8842342"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Staff Advisor</a:t>
            </a:r>
            <a:endParaRPr/>
          </a:p>
          <a:p>
            <a:pPr indent="-228600" lvl="0" marL="228600" rtl="0" algn="l">
              <a:lnSpc>
                <a:spcPct val="90000"/>
              </a:lnSpc>
              <a:spcBef>
                <a:spcPts val="1000"/>
              </a:spcBef>
              <a:spcAft>
                <a:spcPts val="0"/>
              </a:spcAft>
              <a:buClr>
                <a:schemeClr val="dk1"/>
              </a:buClr>
              <a:buSzPct val="100000"/>
              <a:buChar char="•"/>
            </a:pPr>
            <a:r>
              <a:rPr lang="en-US"/>
              <a:t>Chairman</a:t>
            </a:r>
            <a:endParaRPr/>
          </a:p>
          <a:p>
            <a:pPr indent="-228600" lvl="0" marL="228600" rtl="0" algn="l">
              <a:lnSpc>
                <a:spcPct val="90000"/>
              </a:lnSpc>
              <a:spcBef>
                <a:spcPts val="1000"/>
              </a:spcBef>
              <a:spcAft>
                <a:spcPts val="0"/>
              </a:spcAft>
              <a:buClr>
                <a:schemeClr val="dk1"/>
              </a:buClr>
              <a:buSzPct val="100000"/>
              <a:buChar char="•"/>
            </a:pPr>
            <a:r>
              <a:rPr lang="en-US"/>
              <a:t>Training Coordinator</a:t>
            </a:r>
            <a:endParaRPr/>
          </a:p>
          <a:p>
            <a:pPr indent="-228600" lvl="0" marL="228600" rtl="0" algn="l">
              <a:lnSpc>
                <a:spcPct val="90000"/>
              </a:lnSpc>
              <a:spcBef>
                <a:spcPts val="1000"/>
              </a:spcBef>
              <a:spcAft>
                <a:spcPts val="0"/>
              </a:spcAft>
              <a:buClr>
                <a:schemeClr val="dk1"/>
              </a:buClr>
              <a:buSzPct val="100000"/>
              <a:buChar char="•"/>
            </a:pPr>
            <a:r>
              <a:rPr lang="en-US"/>
              <a:t>Lead Trainers</a:t>
            </a:r>
            <a:endParaRPr/>
          </a:p>
          <a:p>
            <a:pPr indent="-228600" lvl="0" marL="228600" rtl="0" algn="l">
              <a:lnSpc>
                <a:spcPct val="90000"/>
              </a:lnSpc>
              <a:spcBef>
                <a:spcPts val="1000"/>
              </a:spcBef>
              <a:spcAft>
                <a:spcPts val="0"/>
              </a:spcAft>
              <a:buClr>
                <a:schemeClr val="dk1"/>
              </a:buClr>
              <a:buSzPct val="100000"/>
              <a:buChar char="•"/>
            </a:pPr>
            <a:r>
              <a:rPr lang="en-US"/>
              <a:t>Communications</a:t>
            </a:r>
            <a:endParaRPr/>
          </a:p>
          <a:p>
            <a:pPr indent="-228600" lvl="0" marL="228600" rtl="0" algn="l">
              <a:lnSpc>
                <a:spcPct val="90000"/>
              </a:lnSpc>
              <a:spcBef>
                <a:spcPts val="1000"/>
              </a:spcBef>
              <a:spcAft>
                <a:spcPts val="0"/>
              </a:spcAft>
              <a:buClr>
                <a:schemeClr val="dk1"/>
              </a:buClr>
              <a:buSzPct val="100000"/>
              <a:buChar char="•"/>
            </a:pPr>
            <a:r>
              <a:rPr lang="en-US"/>
              <a:t>Publicity</a:t>
            </a:r>
            <a:endParaRPr/>
          </a:p>
          <a:p>
            <a:pPr indent="-228600" lvl="0" marL="228600" rtl="0" algn="l">
              <a:lnSpc>
                <a:spcPct val="90000"/>
              </a:lnSpc>
              <a:spcBef>
                <a:spcPts val="1000"/>
              </a:spcBef>
              <a:spcAft>
                <a:spcPts val="0"/>
              </a:spcAft>
              <a:buClr>
                <a:schemeClr val="dk1"/>
              </a:buClr>
              <a:buSzPct val="100000"/>
              <a:buChar char="•"/>
            </a:pPr>
            <a:r>
              <a:rPr lang="en-US"/>
              <a:t>Secretary</a:t>
            </a:r>
            <a:endParaRPr/>
          </a:p>
          <a:p>
            <a:pPr indent="-228600" lvl="0" marL="228600" rtl="0" algn="l">
              <a:lnSpc>
                <a:spcPct val="90000"/>
              </a:lnSpc>
              <a:spcBef>
                <a:spcPts val="1000"/>
              </a:spcBef>
              <a:spcAft>
                <a:spcPts val="0"/>
              </a:spcAft>
              <a:buClr>
                <a:schemeClr val="dk1"/>
              </a:buClr>
              <a:buSzPct val="100000"/>
              <a:buChar char="•"/>
            </a:pPr>
            <a:r>
              <a:rPr lang="en-US"/>
              <a:t>Treasurer/fundraiser</a:t>
            </a:r>
            <a:endParaRPr/>
          </a:p>
          <a:p>
            <a:pPr indent="-228600" lvl="0" marL="228600" rtl="0" algn="l">
              <a:lnSpc>
                <a:spcPct val="90000"/>
              </a:lnSpc>
              <a:spcBef>
                <a:spcPts val="1000"/>
              </a:spcBef>
              <a:spcAft>
                <a:spcPts val="0"/>
              </a:spcAft>
              <a:buClr>
                <a:schemeClr val="dk1"/>
              </a:buClr>
              <a:buSzPct val="100000"/>
              <a:buChar char="•"/>
            </a:pPr>
            <a:r>
              <a:rPr lang="en-US"/>
              <a:t>District Representatives</a:t>
            </a:r>
            <a:endParaRPr/>
          </a:p>
          <a:p>
            <a:pPr indent="-228600" lvl="0" marL="228600" rtl="0" algn="l">
              <a:lnSpc>
                <a:spcPct val="90000"/>
              </a:lnSpc>
              <a:spcBef>
                <a:spcPts val="1000"/>
              </a:spcBef>
              <a:spcAft>
                <a:spcPts val="0"/>
              </a:spcAft>
              <a:buClr>
                <a:schemeClr val="dk1"/>
              </a:buClr>
              <a:buSzPct val="100000"/>
              <a:buChar char="•"/>
            </a:pPr>
            <a:r>
              <a:rPr lang="en-US"/>
              <a:t>Summer Camp Program Representative</a:t>
            </a:r>
            <a:endParaRPr/>
          </a:p>
        </p:txBody>
      </p:sp>
      <p:pic>
        <p:nvPicPr>
          <p:cNvPr id="398" name="Google Shape;398;p31"/>
          <p:cNvPicPr preferRelativeResize="0"/>
          <p:nvPr/>
        </p:nvPicPr>
        <p:blipFill rotWithShape="1">
          <a:blip r:embed="rId3">
            <a:alphaModFix/>
          </a:blip>
          <a:srcRect b="0" l="0" r="0" t="0"/>
          <a:stretch/>
        </p:blipFill>
        <p:spPr>
          <a:xfrm>
            <a:off x="4831896" y="1421485"/>
            <a:ext cx="5010150" cy="3695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2"/>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Ability to Provide a Robust Program</a:t>
            </a:r>
            <a:endParaRPr/>
          </a:p>
        </p:txBody>
      </p:sp>
      <p:sp>
        <p:nvSpPr>
          <p:cNvPr id="405" name="Google Shape;405;p32"/>
          <p:cNvSpPr txBox="1"/>
          <p:nvPr>
            <p:ph idx="1" type="body"/>
          </p:nvPr>
        </p:nvSpPr>
        <p:spPr>
          <a:xfrm>
            <a:off x="697523" y="1825625"/>
            <a:ext cx="4810647" cy="45083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Deliver all three levels of training</a:t>
            </a:r>
            <a:endParaRPr/>
          </a:p>
          <a:p>
            <a:pPr indent="-228600" lvl="1" marL="685800" rtl="0" algn="l">
              <a:lnSpc>
                <a:spcPct val="90000"/>
              </a:lnSpc>
              <a:spcBef>
                <a:spcPts val="500"/>
              </a:spcBef>
              <a:spcAft>
                <a:spcPts val="0"/>
              </a:spcAft>
              <a:buClr>
                <a:schemeClr val="dk1"/>
              </a:buClr>
              <a:buSzPts val="2000"/>
              <a:buChar char="•"/>
            </a:pPr>
            <a:r>
              <a:rPr lang="en-US" sz="2000"/>
              <a:t>Awareness</a:t>
            </a:r>
            <a:endParaRPr/>
          </a:p>
          <a:p>
            <a:pPr indent="-228600" lvl="1" marL="685800" rtl="0" algn="l">
              <a:lnSpc>
                <a:spcPct val="90000"/>
              </a:lnSpc>
              <a:spcBef>
                <a:spcPts val="500"/>
              </a:spcBef>
              <a:spcAft>
                <a:spcPts val="0"/>
              </a:spcAft>
              <a:buClr>
                <a:schemeClr val="dk1"/>
              </a:buClr>
              <a:buSzPts val="2000"/>
              <a:buChar char="•"/>
            </a:pPr>
            <a:r>
              <a:rPr lang="en-US" sz="2000"/>
              <a:t>Trainer</a:t>
            </a:r>
            <a:endParaRPr/>
          </a:p>
          <a:p>
            <a:pPr indent="-228600" lvl="1" marL="685800" rtl="0" algn="l">
              <a:lnSpc>
                <a:spcPct val="90000"/>
              </a:lnSpc>
              <a:spcBef>
                <a:spcPts val="500"/>
              </a:spcBef>
              <a:spcAft>
                <a:spcPts val="0"/>
              </a:spcAft>
              <a:buClr>
                <a:schemeClr val="dk1"/>
              </a:buClr>
              <a:buSzPts val="2000"/>
              <a:buChar char="•"/>
            </a:pPr>
            <a:r>
              <a:rPr lang="en-US" sz="2000"/>
              <a:t>Master Educator</a:t>
            </a:r>
            <a:endParaRPr/>
          </a:p>
          <a:p>
            <a:pPr indent="-228600" lvl="0" marL="228600" rtl="0" algn="l">
              <a:lnSpc>
                <a:spcPct val="90000"/>
              </a:lnSpc>
              <a:spcBef>
                <a:spcPts val="1000"/>
              </a:spcBef>
              <a:spcAft>
                <a:spcPts val="0"/>
              </a:spcAft>
              <a:buClr>
                <a:schemeClr val="dk1"/>
              </a:buClr>
              <a:buSzPts val="2000"/>
              <a:buChar char="•"/>
            </a:pPr>
            <a:r>
              <a:rPr lang="en-US" sz="2000"/>
              <a:t>Advocacy</a:t>
            </a:r>
            <a:endParaRPr/>
          </a:p>
          <a:p>
            <a:pPr indent="-228600" lvl="1" marL="685800" rtl="0" algn="l">
              <a:lnSpc>
                <a:spcPct val="90000"/>
              </a:lnSpc>
              <a:spcBef>
                <a:spcPts val="500"/>
              </a:spcBef>
              <a:spcAft>
                <a:spcPts val="0"/>
              </a:spcAft>
              <a:buClr>
                <a:schemeClr val="dk1"/>
              </a:buClr>
              <a:buSzPts val="2000"/>
              <a:buChar char="•"/>
            </a:pPr>
            <a:r>
              <a:rPr lang="en-US" sz="2000"/>
              <a:t>Roundtables</a:t>
            </a:r>
            <a:endParaRPr/>
          </a:p>
          <a:p>
            <a:pPr indent="-228600" lvl="1" marL="685800" rtl="0" algn="l">
              <a:lnSpc>
                <a:spcPct val="90000"/>
              </a:lnSpc>
              <a:spcBef>
                <a:spcPts val="500"/>
              </a:spcBef>
              <a:spcAft>
                <a:spcPts val="0"/>
              </a:spcAft>
              <a:buClr>
                <a:schemeClr val="dk1"/>
              </a:buClr>
              <a:buSzPts val="2000"/>
              <a:buChar char="•"/>
            </a:pPr>
            <a:r>
              <a:rPr lang="en-US" sz="2000"/>
              <a:t>Program Launches</a:t>
            </a:r>
            <a:endParaRPr/>
          </a:p>
          <a:p>
            <a:pPr indent="-228600" lvl="1" marL="685800" rtl="0" algn="l">
              <a:lnSpc>
                <a:spcPct val="90000"/>
              </a:lnSpc>
              <a:spcBef>
                <a:spcPts val="500"/>
              </a:spcBef>
              <a:spcAft>
                <a:spcPts val="0"/>
              </a:spcAft>
              <a:buClr>
                <a:schemeClr val="dk1"/>
              </a:buClr>
              <a:buSzPts val="2000"/>
              <a:buChar char="•"/>
            </a:pPr>
            <a:r>
              <a:rPr lang="en-US" sz="2000"/>
              <a:t>University of Scouting</a:t>
            </a:r>
            <a:endParaRPr/>
          </a:p>
          <a:p>
            <a:pPr indent="-228600" lvl="1" marL="685800" rtl="0" algn="l">
              <a:lnSpc>
                <a:spcPct val="90000"/>
              </a:lnSpc>
              <a:spcBef>
                <a:spcPts val="500"/>
              </a:spcBef>
              <a:spcAft>
                <a:spcPts val="0"/>
              </a:spcAft>
              <a:buClr>
                <a:schemeClr val="dk1"/>
              </a:buClr>
              <a:buSzPts val="2000"/>
              <a:buChar char="•"/>
            </a:pPr>
            <a:r>
              <a:rPr lang="en-US" sz="2000"/>
              <a:t>Commissioner College</a:t>
            </a:r>
            <a:endParaRPr/>
          </a:p>
          <a:p>
            <a:pPr indent="-228600" lvl="0" marL="228600" rtl="0" algn="l">
              <a:lnSpc>
                <a:spcPct val="90000"/>
              </a:lnSpc>
              <a:spcBef>
                <a:spcPts val="1000"/>
              </a:spcBef>
              <a:spcAft>
                <a:spcPts val="0"/>
              </a:spcAft>
              <a:buClr>
                <a:schemeClr val="dk1"/>
              </a:buClr>
              <a:buSzPts val="2000"/>
              <a:buChar char="•"/>
            </a:pPr>
            <a:r>
              <a:rPr lang="en-US" sz="2000"/>
              <a:t>Knowledge</a:t>
            </a:r>
            <a:endParaRPr/>
          </a:p>
          <a:p>
            <a:pPr indent="-228600" lvl="1" marL="685800" rtl="0" algn="l">
              <a:lnSpc>
                <a:spcPct val="90000"/>
              </a:lnSpc>
              <a:spcBef>
                <a:spcPts val="500"/>
              </a:spcBef>
              <a:spcAft>
                <a:spcPts val="0"/>
              </a:spcAft>
              <a:buClr>
                <a:schemeClr val="dk1"/>
              </a:buClr>
              <a:buSzPts val="2000"/>
              <a:buChar char="•"/>
            </a:pPr>
            <a:r>
              <a:rPr lang="en-US" sz="2000"/>
              <a:t>Website with links to references</a:t>
            </a:r>
            <a:endParaRPr/>
          </a:p>
          <a:p>
            <a:pPr indent="-228600" lvl="1" marL="685800" rtl="0" algn="l">
              <a:lnSpc>
                <a:spcPct val="90000"/>
              </a:lnSpc>
              <a:spcBef>
                <a:spcPts val="500"/>
              </a:spcBef>
              <a:spcAft>
                <a:spcPts val="0"/>
              </a:spcAft>
              <a:buClr>
                <a:schemeClr val="dk1"/>
              </a:buClr>
              <a:buSzPts val="2000"/>
              <a:buChar char="•"/>
            </a:pPr>
            <a:r>
              <a:rPr lang="en-US" sz="2000"/>
              <a:t>Basecamp</a:t>
            </a:r>
            <a:endParaRPr/>
          </a:p>
        </p:txBody>
      </p:sp>
      <p:pic>
        <p:nvPicPr>
          <p:cNvPr descr="Image result for bigfoot's playbook" id="406" name="Google Shape;406;p32"/>
          <p:cNvPicPr preferRelativeResize="0"/>
          <p:nvPr/>
        </p:nvPicPr>
        <p:blipFill rotWithShape="1">
          <a:blip r:embed="rId3">
            <a:alphaModFix/>
          </a:blip>
          <a:srcRect b="0" l="0" r="0" t="0"/>
          <a:stretch/>
        </p:blipFill>
        <p:spPr>
          <a:xfrm>
            <a:off x="5968612" y="1825624"/>
            <a:ext cx="2840264" cy="4508357"/>
          </a:xfrm>
          <a:prstGeom prst="rect">
            <a:avLst/>
          </a:prstGeom>
          <a:solidFill>
            <a:srgbClr val="FFFFFF"/>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3"/>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a:t>Ensure Continuity, Succession, and Diversity</a:t>
            </a:r>
            <a:endParaRPr/>
          </a:p>
        </p:txBody>
      </p:sp>
      <p:sp>
        <p:nvSpPr>
          <p:cNvPr id="413" name="Google Shape;413;p33"/>
          <p:cNvSpPr txBox="1"/>
          <p:nvPr>
            <p:ph idx="1" type="body"/>
          </p:nvPr>
        </p:nvSpPr>
        <p:spPr>
          <a:xfrm>
            <a:off x="587476" y="1455519"/>
            <a:ext cx="9122581" cy="45083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Back each other up</a:t>
            </a:r>
            <a:endParaRPr/>
          </a:p>
          <a:p>
            <a:pPr indent="-228600" lvl="0" marL="228600" rtl="0" algn="l">
              <a:lnSpc>
                <a:spcPct val="90000"/>
              </a:lnSpc>
              <a:spcBef>
                <a:spcPts val="1000"/>
              </a:spcBef>
              <a:spcAft>
                <a:spcPts val="0"/>
              </a:spcAft>
              <a:buClr>
                <a:schemeClr val="dk1"/>
              </a:buClr>
              <a:buSzPts val="2800"/>
              <a:buChar char="•"/>
            </a:pPr>
            <a:r>
              <a:rPr lang="en-US"/>
              <a:t>Recruit and mentor less experienced members</a:t>
            </a:r>
            <a:endParaRPr/>
          </a:p>
          <a:p>
            <a:pPr indent="-228600" lvl="0" marL="228600" rtl="0" algn="l">
              <a:lnSpc>
                <a:spcPct val="90000"/>
              </a:lnSpc>
              <a:spcBef>
                <a:spcPts val="1000"/>
              </a:spcBef>
              <a:spcAft>
                <a:spcPts val="0"/>
              </a:spcAft>
              <a:buClr>
                <a:schemeClr val="dk1"/>
              </a:buClr>
              <a:buSzPts val="2800"/>
              <a:buChar char="•"/>
            </a:pPr>
            <a:r>
              <a:rPr lang="en-US"/>
              <a:t>Prevent burn out</a:t>
            </a:r>
            <a:endParaRPr/>
          </a:p>
          <a:p>
            <a:pPr indent="-228600" lvl="0" marL="228600" rtl="0" algn="l">
              <a:lnSpc>
                <a:spcPct val="90000"/>
              </a:lnSpc>
              <a:spcBef>
                <a:spcPts val="1000"/>
              </a:spcBef>
              <a:spcAft>
                <a:spcPts val="0"/>
              </a:spcAft>
              <a:buClr>
                <a:schemeClr val="dk1"/>
              </a:buClr>
              <a:buSzPts val="2800"/>
              <a:buChar char="•"/>
            </a:pPr>
            <a:r>
              <a:rPr lang="en-US"/>
              <a:t>Connect with Scouting’s diverse membership base</a:t>
            </a:r>
            <a:endParaRPr/>
          </a:p>
          <a:p>
            <a:pPr indent="-228600" lvl="0" marL="228600" rtl="0" algn="l">
              <a:lnSpc>
                <a:spcPct val="90000"/>
              </a:lnSpc>
              <a:spcBef>
                <a:spcPts val="1000"/>
              </a:spcBef>
              <a:spcAft>
                <a:spcPts val="0"/>
              </a:spcAft>
              <a:buClr>
                <a:schemeClr val="dk1"/>
              </a:buClr>
              <a:buSzPts val="2800"/>
              <a:buChar char="•"/>
            </a:pPr>
            <a:r>
              <a:rPr lang="en-US"/>
              <a:t>Create next generation of Outdoor Ethics leaders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14" name="Google Shape;414;p33"/>
          <p:cNvPicPr preferRelativeResize="0"/>
          <p:nvPr/>
        </p:nvPicPr>
        <p:blipFill rotWithShape="1">
          <a:blip r:embed="rId3">
            <a:alphaModFix/>
          </a:blip>
          <a:srcRect b="0" l="0" r="0" t="0"/>
          <a:stretch/>
        </p:blipFill>
        <p:spPr>
          <a:xfrm>
            <a:off x="1024150" y="4184637"/>
            <a:ext cx="8197970" cy="24356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4"/>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Expand Networking and Influence</a:t>
            </a:r>
            <a:endParaRPr/>
          </a:p>
        </p:txBody>
      </p:sp>
      <p:sp>
        <p:nvSpPr>
          <p:cNvPr id="421" name="Google Shape;421;p34"/>
          <p:cNvSpPr txBox="1"/>
          <p:nvPr>
            <p:ph idx="1" type="body"/>
          </p:nvPr>
        </p:nvSpPr>
        <p:spPr>
          <a:xfrm>
            <a:off x="697524" y="1825625"/>
            <a:ext cx="4311124" cy="450835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sz="2200"/>
              <a:t>Members of our committee also sit on other committees:</a:t>
            </a:r>
            <a:endParaRPr/>
          </a:p>
          <a:p>
            <a:pPr indent="-228600" lvl="1" marL="685800" rtl="0" algn="l">
              <a:lnSpc>
                <a:spcPct val="90000"/>
              </a:lnSpc>
              <a:spcBef>
                <a:spcPts val="500"/>
              </a:spcBef>
              <a:spcAft>
                <a:spcPts val="0"/>
              </a:spcAft>
              <a:buClr>
                <a:schemeClr val="dk1"/>
              </a:buClr>
              <a:buSzPct val="100000"/>
              <a:buChar char="•"/>
            </a:pPr>
            <a:r>
              <a:rPr lang="en-US" sz="2200"/>
              <a:t>Training</a:t>
            </a:r>
            <a:endParaRPr/>
          </a:p>
          <a:p>
            <a:pPr indent="-228600" lvl="1" marL="685800" rtl="0" algn="l">
              <a:lnSpc>
                <a:spcPct val="90000"/>
              </a:lnSpc>
              <a:spcBef>
                <a:spcPts val="500"/>
              </a:spcBef>
              <a:spcAft>
                <a:spcPts val="0"/>
              </a:spcAft>
              <a:buClr>
                <a:schemeClr val="dk1"/>
              </a:buClr>
              <a:buSzPct val="100000"/>
              <a:buChar char="•"/>
            </a:pPr>
            <a:r>
              <a:rPr lang="en-US" sz="2200"/>
              <a:t>High Adventure</a:t>
            </a:r>
            <a:endParaRPr/>
          </a:p>
          <a:p>
            <a:pPr indent="-228600" lvl="1" marL="685800" rtl="0" algn="l">
              <a:lnSpc>
                <a:spcPct val="90000"/>
              </a:lnSpc>
              <a:spcBef>
                <a:spcPts val="500"/>
              </a:spcBef>
              <a:spcAft>
                <a:spcPts val="0"/>
              </a:spcAft>
              <a:buClr>
                <a:schemeClr val="dk1"/>
              </a:buClr>
              <a:buSzPct val="100000"/>
              <a:buChar char="•"/>
            </a:pPr>
            <a:r>
              <a:rPr lang="en-US" sz="2200"/>
              <a:t>Conservation</a:t>
            </a:r>
            <a:endParaRPr/>
          </a:p>
          <a:p>
            <a:pPr indent="-228600" lvl="0" marL="228600" rtl="0" algn="l">
              <a:lnSpc>
                <a:spcPct val="90000"/>
              </a:lnSpc>
              <a:spcBef>
                <a:spcPts val="1000"/>
              </a:spcBef>
              <a:spcAft>
                <a:spcPts val="0"/>
              </a:spcAft>
              <a:buClr>
                <a:schemeClr val="dk1"/>
              </a:buClr>
              <a:buSzPct val="100000"/>
              <a:buChar char="•"/>
            </a:pPr>
            <a:r>
              <a:rPr lang="en-US" sz="2200"/>
              <a:t>Partnerships with outside organizations:</a:t>
            </a:r>
            <a:endParaRPr/>
          </a:p>
          <a:p>
            <a:pPr indent="-228600" lvl="1" marL="685800" rtl="0" algn="l">
              <a:lnSpc>
                <a:spcPct val="90000"/>
              </a:lnSpc>
              <a:spcBef>
                <a:spcPts val="500"/>
              </a:spcBef>
              <a:spcAft>
                <a:spcPts val="0"/>
              </a:spcAft>
              <a:buClr>
                <a:schemeClr val="dk1"/>
              </a:buClr>
              <a:buSzPct val="100000"/>
              <a:buChar char="•"/>
            </a:pPr>
            <a:r>
              <a:rPr lang="en-US" sz="2200"/>
              <a:t>Leave No Trace State Advocates</a:t>
            </a:r>
            <a:endParaRPr/>
          </a:p>
          <a:p>
            <a:pPr indent="-228600" lvl="1" marL="685800" rtl="0" algn="l">
              <a:lnSpc>
                <a:spcPct val="90000"/>
              </a:lnSpc>
              <a:spcBef>
                <a:spcPts val="500"/>
              </a:spcBef>
              <a:spcAft>
                <a:spcPts val="0"/>
              </a:spcAft>
              <a:buClr>
                <a:schemeClr val="dk1"/>
              </a:buClr>
              <a:buSzPct val="100000"/>
              <a:buChar char="•"/>
            </a:pPr>
            <a:r>
              <a:rPr lang="en-US" sz="2200"/>
              <a:t>Potomac Appalachian Trail Club</a:t>
            </a:r>
            <a:endParaRPr/>
          </a:p>
          <a:p>
            <a:pPr indent="-228600" lvl="1" marL="685800" rtl="0" algn="l">
              <a:lnSpc>
                <a:spcPct val="90000"/>
              </a:lnSpc>
              <a:spcBef>
                <a:spcPts val="500"/>
              </a:spcBef>
              <a:spcAft>
                <a:spcPts val="0"/>
              </a:spcAft>
              <a:buClr>
                <a:schemeClr val="dk1"/>
              </a:buClr>
              <a:buSzPct val="100000"/>
              <a:buChar char="•"/>
            </a:pPr>
            <a:r>
              <a:rPr lang="en-US" sz="2200"/>
              <a:t>National Park Service</a:t>
            </a:r>
            <a:endParaRPr/>
          </a:p>
          <a:p>
            <a:pPr indent="-228600" lvl="0" marL="228600" rtl="0" algn="l">
              <a:lnSpc>
                <a:spcPct val="90000"/>
              </a:lnSpc>
              <a:spcBef>
                <a:spcPts val="1000"/>
              </a:spcBef>
              <a:spcAft>
                <a:spcPts val="0"/>
              </a:spcAft>
              <a:buClr>
                <a:schemeClr val="dk1"/>
              </a:buClr>
              <a:buSzPct val="100000"/>
              <a:buChar char="•"/>
            </a:pPr>
            <a:r>
              <a:rPr lang="en-US" sz="2200"/>
              <a:t>Staff Advisor</a:t>
            </a:r>
            <a:endParaRPr/>
          </a:p>
          <a:p>
            <a:pPr indent="-228600" lvl="1" marL="685800" rtl="0" algn="l">
              <a:lnSpc>
                <a:spcPct val="90000"/>
              </a:lnSpc>
              <a:spcBef>
                <a:spcPts val="500"/>
              </a:spcBef>
              <a:spcAft>
                <a:spcPts val="0"/>
              </a:spcAft>
              <a:buClr>
                <a:schemeClr val="dk1"/>
              </a:buClr>
              <a:buSzPct val="100000"/>
              <a:buChar char="•"/>
            </a:pPr>
            <a:r>
              <a:rPr lang="en-US" sz="2200"/>
              <a:t>Connection to council</a:t>
            </a:r>
            <a:endParaRPr/>
          </a:p>
        </p:txBody>
      </p:sp>
      <p:pic>
        <p:nvPicPr>
          <p:cNvPr id="422" name="Google Shape;422;p34"/>
          <p:cNvPicPr preferRelativeResize="0"/>
          <p:nvPr/>
        </p:nvPicPr>
        <p:blipFill rotWithShape="1">
          <a:blip r:embed="rId3">
            <a:alphaModFix/>
          </a:blip>
          <a:srcRect b="19739" l="0" r="2" t="0"/>
          <a:stretch/>
        </p:blipFill>
        <p:spPr>
          <a:xfrm>
            <a:off x="5233182" y="1825624"/>
            <a:ext cx="4311124" cy="450835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5"/>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Create a Community</a:t>
            </a:r>
            <a:endParaRPr/>
          </a:p>
        </p:txBody>
      </p:sp>
      <p:sp>
        <p:nvSpPr>
          <p:cNvPr id="428" name="Google Shape;428;p35"/>
          <p:cNvSpPr txBox="1"/>
          <p:nvPr>
            <p:ph idx="1" type="body"/>
          </p:nvPr>
        </p:nvSpPr>
        <p:spPr>
          <a:xfrm>
            <a:off x="697523" y="1825625"/>
            <a:ext cx="4990815" cy="45083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Provide an opportunity for those of us who are committed to outdoor ethics</a:t>
            </a:r>
            <a:endParaRPr/>
          </a:p>
          <a:p>
            <a:pPr indent="-228600" lvl="1" marL="685800" rtl="0" algn="l">
              <a:lnSpc>
                <a:spcPct val="90000"/>
              </a:lnSpc>
              <a:spcBef>
                <a:spcPts val="500"/>
              </a:spcBef>
              <a:spcAft>
                <a:spcPts val="0"/>
              </a:spcAft>
              <a:buClr>
                <a:schemeClr val="dk1"/>
              </a:buClr>
              <a:buSzPts val="2400"/>
              <a:buChar char="•"/>
            </a:pPr>
            <a:r>
              <a:rPr lang="en-US"/>
              <a:t>Means to contribute</a:t>
            </a:r>
            <a:endParaRPr/>
          </a:p>
          <a:p>
            <a:pPr indent="-228600" lvl="1" marL="685800" rtl="0" algn="l">
              <a:lnSpc>
                <a:spcPct val="90000"/>
              </a:lnSpc>
              <a:spcBef>
                <a:spcPts val="500"/>
              </a:spcBef>
              <a:spcAft>
                <a:spcPts val="0"/>
              </a:spcAft>
              <a:buClr>
                <a:schemeClr val="dk1"/>
              </a:buClr>
              <a:buSzPts val="2400"/>
              <a:buChar char="•"/>
            </a:pPr>
            <a:r>
              <a:rPr lang="en-US"/>
              <a:t>Share information</a:t>
            </a:r>
            <a:endParaRPr/>
          </a:p>
          <a:p>
            <a:pPr indent="-228600" lvl="1" marL="685800" rtl="0" algn="l">
              <a:lnSpc>
                <a:spcPct val="90000"/>
              </a:lnSpc>
              <a:spcBef>
                <a:spcPts val="500"/>
              </a:spcBef>
              <a:spcAft>
                <a:spcPts val="0"/>
              </a:spcAft>
              <a:buClr>
                <a:schemeClr val="dk1"/>
              </a:buClr>
              <a:buSzPts val="2400"/>
              <a:buChar char="•"/>
            </a:pPr>
            <a:r>
              <a:rPr lang="en-US"/>
              <a:t>Connect with like minded individuals</a:t>
            </a:r>
            <a:endParaRPr/>
          </a:p>
          <a:p>
            <a:pPr indent="-228600" lvl="1" marL="685800" rtl="0" algn="l">
              <a:lnSpc>
                <a:spcPct val="90000"/>
              </a:lnSpc>
              <a:spcBef>
                <a:spcPts val="500"/>
              </a:spcBef>
              <a:spcAft>
                <a:spcPts val="0"/>
              </a:spcAft>
              <a:buClr>
                <a:schemeClr val="dk1"/>
              </a:buClr>
              <a:buSzPts val="2400"/>
              <a:buChar char="•"/>
            </a:pPr>
            <a:r>
              <a:rPr lang="en-US"/>
              <a:t>Continue to learn and grow</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29" name="Google Shape;429;p35"/>
          <p:cNvPicPr preferRelativeResize="0"/>
          <p:nvPr/>
        </p:nvPicPr>
        <p:blipFill rotWithShape="1">
          <a:blip r:embed="rId3">
            <a:alphaModFix/>
          </a:blip>
          <a:srcRect b="0" l="0" r="0" t="0"/>
          <a:stretch/>
        </p:blipFill>
        <p:spPr>
          <a:xfrm>
            <a:off x="6503662" y="1803853"/>
            <a:ext cx="3381266" cy="450835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6"/>
          <p:cNvSpPr txBox="1"/>
          <p:nvPr>
            <p:ph type="title"/>
          </p:nvPr>
        </p:nvSpPr>
        <p:spPr>
          <a:xfrm>
            <a:off x="701964" y="524018"/>
            <a:ext cx="8842342" cy="8974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Pivot to Virtual</a:t>
            </a:r>
            <a:endParaRPr/>
          </a:p>
        </p:txBody>
      </p:sp>
      <p:sp>
        <p:nvSpPr>
          <p:cNvPr id="435" name="Google Shape;435;p36"/>
          <p:cNvSpPr txBox="1"/>
          <p:nvPr>
            <p:ph idx="1" type="body"/>
          </p:nvPr>
        </p:nvSpPr>
        <p:spPr>
          <a:xfrm>
            <a:off x="697524" y="1825625"/>
            <a:ext cx="4311124" cy="45083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Committee / team of individuals allowed us to quickly pivot to virtual courses</a:t>
            </a:r>
            <a:endParaRPr/>
          </a:p>
          <a:p>
            <a:pPr indent="-228600" lvl="0" marL="228600" rtl="0" algn="l">
              <a:lnSpc>
                <a:spcPct val="90000"/>
              </a:lnSpc>
              <a:spcBef>
                <a:spcPts val="1000"/>
              </a:spcBef>
              <a:spcAft>
                <a:spcPts val="0"/>
              </a:spcAft>
              <a:buClr>
                <a:schemeClr val="dk1"/>
              </a:buClr>
              <a:buSzPts val="2800"/>
              <a:buChar char="•"/>
            </a:pPr>
            <a:r>
              <a:rPr lang="en-US"/>
              <a:t>Built upon already developed materials</a:t>
            </a:r>
            <a:endParaRPr/>
          </a:p>
          <a:p>
            <a:pPr indent="-228600" lvl="0" marL="228600" rtl="0" algn="l">
              <a:lnSpc>
                <a:spcPct val="90000"/>
              </a:lnSpc>
              <a:spcBef>
                <a:spcPts val="1000"/>
              </a:spcBef>
              <a:spcAft>
                <a:spcPts val="0"/>
              </a:spcAft>
              <a:buClr>
                <a:schemeClr val="dk1"/>
              </a:buClr>
              <a:buSzPts val="2800"/>
              <a:buChar char="•"/>
            </a:pPr>
            <a:r>
              <a:rPr lang="en-US"/>
              <a:t>Diverse skill sets</a:t>
            </a:r>
            <a:endParaRPr/>
          </a:p>
          <a:p>
            <a:pPr indent="-228600" lvl="0" marL="228600" rtl="0" algn="l">
              <a:lnSpc>
                <a:spcPct val="90000"/>
              </a:lnSpc>
              <a:spcBef>
                <a:spcPts val="1000"/>
              </a:spcBef>
              <a:spcAft>
                <a:spcPts val="0"/>
              </a:spcAft>
              <a:buClr>
                <a:schemeClr val="dk1"/>
              </a:buClr>
              <a:buSzPts val="2800"/>
              <a:buChar char="•"/>
            </a:pPr>
            <a:r>
              <a:rPr lang="en-US"/>
              <a:t>Virtual events require team of individuals to be successful</a:t>
            </a:r>
            <a:endParaRPr/>
          </a:p>
        </p:txBody>
      </p:sp>
      <p:pic>
        <p:nvPicPr>
          <p:cNvPr id="436" name="Google Shape;436;p36"/>
          <p:cNvPicPr preferRelativeResize="0"/>
          <p:nvPr/>
        </p:nvPicPr>
        <p:blipFill rotWithShape="1">
          <a:blip r:embed="rId3">
            <a:alphaModFix/>
          </a:blip>
          <a:srcRect b="-1" l="13224" r="19360" t="0"/>
          <a:stretch/>
        </p:blipFill>
        <p:spPr>
          <a:xfrm>
            <a:off x="5233182" y="1825624"/>
            <a:ext cx="4311124" cy="450835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7"/>
          <p:cNvSpPr txBox="1"/>
          <p:nvPr/>
        </p:nvSpPr>
        <p:spPr>
          <a:xfrm>
            <a:off x="1192555" y="846397"/>
            <a:ext cx="8960489" cy="6103209"/>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FFFFFF"/>
              </a:buClr>
              <a:buSzPts val="5400"/>
              <a:buFont typeface="Calibri"/>
              <a:buNone/>
            </a:pPr>
            <a:r>
              <a:rPr b="0" i="0" lang="en-US" sz="5400" u="none" cap="none" strike="noStrike">
                <a:solidFill>
                  <a:srgbClr val="FFFFFF"/>
                </a:solidFill>
                <a:latin typeface="Calibri"/>
                <a:ea typeface="Calibri"/>
                <a:cs typeface="Calibri"/>
                <a:sym typeface="Calibri"/>
              </a:rPr>
              <a:t>We will share how you:</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Decide what you want to accomplish</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Define Responsibilities  </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Orient and Train</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Mentor - Communicate </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Recognize Achievement</a:t>
            </a:r>
            <a:endParaRPr/>
          </a:p>
          <a:p>
            <a:pPr indent="-571500" lvl="0" marL="571500" marR="0" rtl="0" algn="l">
              <a:lnSpc>
                <a:spcPct val="107000"/>
              </a:lnSpc>
              <a:spcBef>
                <a:spcPts val="800"/>
              </a:spcBef>
              <a:spcAft>
                <a:spcPts val="0"/>
              </a:spcAft>
              <a:buClr>
                <a:srgbClr val="FFFFFF"/>
              </a:buClr>
              <a:buSzPts val="3600"/>
              <a:buFont typeface="Arial"/>
              <a:buChar char="•"/>
            </a:pPr>
            <a:r>
              <a:rPr b="0" i="0" lang="en-US" sz="3600" u="none" cap="none" strike="noStrike">
                <a:solidFill>
                  <a:srgbClr val="FFFFFF"/>
                </a:solidFill>
                <a:latin typeface="Calibri"/>
                <a:ea typeface="Calibri"/>
                <a:cs typeface="Calibri"/>
                <a:sym typeface="Calibri"/>
              </a:rPr>
              <a:t>Evaluate Performance </a:t>
            </a:r>
            <a:endParaRPr/>
          </a:p>
          <a:p>
            <a:pPr indent="0" lvl="0" marL="0" marR="0" rtl="0" algn="l">
              <a:lnSpc>
                <a:spcPct val="107000"/>
              </a:lnSpc>
              <a:spcBef>
                <a:spcPts val="800"/>
              </a:spcBef>
              <a:spcAft>
                <a:spcPts val="0"/>
              </a:spcAft>
              <a:buClr>
                <a:srgbClr val="FFFFFF"/>
              </a:buClr>
              <a:buSzPts val="2800"/>
              <a:buFont typeface="Calibri"/>
              <a:buNone/>
            </a:pPr>
            <a:r>
              <a:rPr b="0" i="0" lang="en-US" sz="2800" u="none" cap="none" strike="noStrike">
                <a:solidFill>
                  <a:srgbClr val="FFFFFF"/>
                </a:solidFill>
                <a:latin typeface="Calibri"/>
                <a:ea typeface="Calibri"/>
                <a:cs typeface="Calibri"/>
                <a:sym typeface="Calibri"/>
              </a:rPr>
              <a:t>           </a:t>
            </a:r>
            <a:endParaRPr/>
          </a:p>
          <a:p>
            <a:pPr indent="0" lvl="0" marL="0" marR="0" rtl="0" algn="l">
              <a:lnSpc>
                <a:spcPct val="107000"/>
              </a:lnSpc>
              <a:spcBef>
                <a:spcPts val="80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 </a:t>
            </a:r>
            <a:endParaRPr b="0" i="0" sz="900" u="none" cap="none" strike="noStrike">
              <a:solidFill>
                <a:srgbClr val="FFFFFF"/>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8"/>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47" name="Google Shape;447;p38"/>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January 12, 2022</a:t>
            </a:r>
            <a:endParaRPr/>
          </a:p>
        </p:txBody>
      </p:sp>
      <p:sp>
        <p:nvSpPr>
          <p:cNvPr id="448" name="Google Shape;448;p38"/>
          <p:cNvSpPr txBox="1"/>
          <p:nvPr>
            <p:ph idx="1" type="body"/>
          </p:nvPr>
        </p:nvSpPr>
        <p:spPr>
          <a:xfrm>
            <a:off x="927100" y="3989388"/>
            <a:ext cx="10337800" cy="15875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3600"/>
              <a:buNone/>
            </a:pPr>
            <a:r>
              <a:rPr lang="en-US"/>
              <a:t>Next month: The Outdoor Ethics Guide</a:t>
            </a:r>
            <a:endParaRPr/>
          </a:p>
        </p:txBody>
      </p:sp>
      <p:sp>
        <p:nvSpPr>
          <p:cNvPr id="449" name="Google Shape;449;p38"/>
          <p:cNvSpPr txBox="1"/>
          <p:nvPr>
            <p:ph idx="4294967295" type="ftr"/>
          </p:nvPr>
        </p:nvSpPr>
        <p:spPr>
          <a:xfrm>
            <a:off x="0" y="6118225"/>
            <a:ext cx="339883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Committees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3" name="Shape 453"/>
        <p:cNvGrpSpPr/>
        <p:nvPr/>
      </p:nvGrpSpPr>
      <p:grpSpPr>
        <a:xfrm>
          <a:off x="0" y="0"/>
          <a:ext cx="0" cy="0"/>
          <a:chOff x="0" y="0"/>
          <a:chExt cx="0" cy="0"/>
        </a:xfrm>
      </p:grpSpPr>
      <p:sp>
        <p:nvSpPr>
          <p:cNvPr id="454" name="Google Shape;454;p39"/>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55" name="Google Shape;455;p39"/>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January 12, 2022</a:t>
            </a:r>
            <a:endParaRPr/>
          </a:p>
        </p:txBody>
      </p:sp>
      <p:sp>
        <p:nvSpPr>
          <p:cNvPr id="456" name="Google Shape;456;p39"/>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Committees</a:t>
            </a:r>
            <a:endParaRPr/>
          </a:p>
        </p:txBody>
      </p:sp>
      <p:sp>
        <p:nvSpPr>
          <p:cNvPr id="457" name="Google Shape;457;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Oswald"/>
              <a:buNone/>
            </a:pPr>
            <a:r>
              <a:rPr lang="en-US"/>
              <a:t>2022 National Outdoor Ethics &amp; Conservation Conference</a:t>
            </a:r>
            <a:endParaRPr/>
          </a:p>
        </p:txBody>
      </p:sp>
      <p:sp>
        <p:nvSpPr>
          <p:cNvPr id="458" name="Google Shape;458;p39"/>
          <p:cNvSpPr txBox="1"/>
          <p:nvPr>
            <p:ph idx="1" type="body"/>
          </p:nvPr>
        </p:nvSpPr>
        <p:spPr>
          <a:xfrm>
            <a:off x="839788" y="2177592"/>
            <a:ext cx="3932237" cy="369139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2800"/>
              <a:buNone/>
            </a:pPr>
            <a:r>
              <a:rPr lang="en-US" sz="2800"/>
              <a:t>Where Education Meets Adventure!</a:t>
            </a:r>
            <a:endParaRPr/>
          </a:p>
          <a:p>
            <a:pPr indent="0" lvl="0" marL="0" rtl="0" algn="ctr">
              <a:lnSpc>
                <a:spcPct val="90000"/>
              </a:lnSpc>
              <a:spcBef>
                <a:spcPts val="1000"/>
              </a:spcBef>
              <a:spcAft>
                <a:spcPts val="0"/>
              </a:spcAft>
              <a:buClr>
                <a:schemeClr val="lt1"/>
              </a:buClr>
              <a:buSzPts val="2800"/>
              <a:buNone/>
            </a:pPr>
            <a:r>
              <a:rPr lang="en-US" sz="2800">
                <a:solidFill>
                  <a:schemeClr val="lt1"/>
                </a:solidFill>
              </a:rPr>
              <a:t>November 10-13</a:t>
            </a:r>
            <a:endParaRPr/>
          </a:p>
          <a:p>
            <a:pPr indent="0" lvl="0" marL="0" rtl="0" algn="ctr">
              <a:lnSpc>
                <a:spcPct val="90000"/>
              </a:lnSpc>
              <a:spcBef>
                <a:spcPts val="1000"/>
              </a:spcBef>
              <a:spcAft>
                <a:spcPts val="0"/>
              </a:spcAft>
              <a:buClr>
                <a:schemeClr val="lt1"/>
              </a:buClr>
              <a:buSzPts val="2400"/>
              <a:buNone/>
            </a:pPr>
            <a:r>
              <a:rPr lang="en-US" sz="2400">
                <a:solidFill>
                  <a:schemeClr val="lt1"/>
                </a:solidFill>
              </a:rPr>
              <a:t>Bert Adams Scout Camp, Covington, Georgia</a:t>
            </a:r>
            <a:endParaRPr/>
          </a:p>
          <a:p>
            <a:pPr indent="0" lvl="0" marL="0" rtl="0" algn="ctr">
              <a:lnSpc>
                <a:spcPct val="90000"/>
              </a:lnSpc>
              <a:spcBef>
                <a:spcPts val="1000"/>
              </a:spcBef>
              <a:spcAft>
                <a:spcPts val="0"/>
              </a:spcAft>
              <a:buClr>
                <a:schemeClr val="lt1"/>
              </a:buClr>
              <a:buSzPts val="1800"/>
              <a:buNone/>
            </a:pPr>
            <a:r>
              <a:rPr lang="en-US" sz="1800">
                <a:solidFill>
                  <a:schemeClr val="lt1"/>
                </a:solidFill>
              </a:rPr>
              <a:t>Check </a:t>
            </a:r>
            <a:r>
              <a:rPr lang="en-US" sz="1800" u="sng">
                <a:solidFill>
                  <a:schemeClr val="lt1"/>
                </a:solidFill>
                <a:hlinkClick r:id="rId3">
                  <a:extLst>
                    <a:ext uri="{A12FA001-AC4F-418D-AE19-62706E023703}">
                      <ahyp:hlinkClr val="tx"/>
                    </a:ext>
                  </a:extLst>
                </a:hlinkClick>
              </a:rPr>
              <a:t>http://outdoorethics-bsa.org</a:t>
            </a:r>
            <a:r>
              <a:rPr lang="en-US" sz="1800">
                <a:solidFill>
                  <a:schemeClr val="lt1"/>
                </a:solidFill>
              </a:rPr>
              <a:t> for updates!</a:t>
            </a:r>
            <a:endParaRPr/>
          </a:p>
          <a:p>
            <a:pPr indent="0" lvl="0" marL="0" rtl="0" algn="l">
              <a:lnSpc>
                <a:spcPct val="90000"/>
              </a:lnSpc>
              <a:spcBef>
                <a:spcPts val="1000"/>
              </a:spcBef>
              <a:spcAft>
                <a:spcPts val="0"/>
              </a:spcAft>
              <a:buClr>
                <a:schemeClr val="lt2"/>
              </a:buClr>
              <a:buSzPts val="1600"/>
              <a:buNone/>
            </a:pPr>
            <a:r>
              <a:t/>
            </a:r>
            <a:endParaRPr/>
          </a:p>
        </p:txBody>
      </p:sp>
      <p:pic>
        <p:nvPicPr>
          <p:cNvPr id="459" name="Google Shape;459;p39"/>
          <p:cNvPicPr preferRelativeResize="0"/>
          <p:nvPr>
            <p:ph idx="2" type="pic"/>
          </p:nvPr>
        </p:nvPicPr>
        <p:blipFill rotWithShape="1">
          <a:blip r:embed="rId4">
            <a:alphaModFix/>
          </a:blip>
          <a:srcRect b="0" l="22239" r="22239" t="0"/>
          <a:stretch/>
        </p:blipFill>
        <p:spPr>
          <a:xfrm>
            <a:off x="5183188" y="457200"/>
            <a:ext cx="6172200" cy="5403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07" name="Google Shape;207;p4"/>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January 12, 2022</a:t>
            </a:r>
            <a:endParaRPr/>
          </a:p>
        </p:txBody>
      </p:sp>
      <p:sp>
        <p:nvSpPr>
          <p:cNvPr id="208" name="Google Shape;208;p4"/>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Committees</a:t>
            </a:r>
            <a:endParaRPr/>
          </a:p>
        </p:txBody>
      </p:sp>
      <p:sp>
        <p:nvSpPr>
          <p:cNvPr id="209" name="Google Shape;209;p4"/>
          <p:cNvSpPr txBox="1"/>
          <p:nvPr>
            <p:ph type="title"/>
          </p:nvPr>
        </p:nvSpPr>
        <p:spPr>
          <a:xfrm>
            <a:off x="838200" y="365125"/>
            <a:ext cx="10515600" cy="1325563"/>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Font typeface="Oswald"/>
              <a:buNone/>
            </a:pPr>
            <a:r>
              <a:rPr lang="en-US"/>
              <a:t>Scout Oath</a:t>
            </a:r>
            <a:endParaRPr/>
          </a:p>
        </p:txBody>
      </p:sp>
      <p:sp>
        <p:nvSpPr>
          <p:cNvPr id="210" name="Google Shape;210;p4"/>
          <p:cNvSpPr txBox="1"/>
          <p:nvPr>
            <p:ph idx="1" type="body"/>
          </p:nvPr>
        </p:nvSpPr>
        <p:spPr>
          <a:xfrm>
            <a:off x="838199" y="1825625"/>
            <a:ext cx="6758355" cy="4351338"/>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lang="en-US" sz="3200">
                <a:solidFill>
                  <a:schemeClr val="lt1"/>
                </a:solidFill>
              </a:rPr>
              <a:t>On my honor I will do my best</a:t>
            </a:r>
            <a:endParaRPr/>
          </a:p>
          <a:p>
            <a:pPr indent="0" lvl="0" marL="0" rtl="0" algn="l">
              <a:lnSpc>
                <a:spcPct val="100000"/>
              </a:lnSpc>
              <a:spcBef>
                <a:spcPts val="0"/>
              </a:spcBef>
              <a:spcAft>
                <a:spcPts val="0"/>
              </a:spcAft>
              <a:buClr>
                <a:schemeClr val="lt1"/>
              </a:buClr>
              <a:buSzPts val="3200"/>
              <a:buNone/>
            </a:pPr>
            <a:r>
              <a:rPr lang="en-US" sz="3200">
                <a:solidFill>
                  <a:schemeClr val="lt1"/>
                </a:solidFill>
              </a:rPr>
              <a:t>to do my duty to God and my country</a:t>
            </a:r>
            <a:endParaRPr/>
          </a:p>
          <a:p>
            <a:pPr indent="0" lvl="0" marL="0" rtl="0" algn="l">
              <a:lnSpc>
                <a:spcPct val="100000"/>
              </a:lnSpc>
              <a:spcBef>
                <a:spcPts val="0"/>
              </a:spcBef>
              <a:spcAft>
                <a:spcPts val="0"/>
              </a:spcAft>
              <a:buClr>
                <a:schemeClr val="lt1"/>
              </a:buClr>
              <a:buSzPts val="3200"/>
              <a:buNone/>
            </a:pPr>
            <a:r>
              <a:rPr lang="en-US" sz="3200">
                <a:solidFill>
                  <a:schemeClr val="lt1"/>
                </a:solidFill>
              </a:rPr>
              <a:t>and to obey the Scout Law;</a:t>
            </a:r>
            <a:endParaRPr/>
          </a:p>
          <a:p>
            <a:pPr indent="0" lvl="0" marL="0" rtl="0" algn="l">
              <a:lnSpc>
                <a:spcPct val="100000"/>
              </a:lnSpc>
              <a:spcBef>
                <a:spcPts val="0"/>
              </a:spcBef>
              <a:spcAft>
                <a:spcPts val="0"/>
              </a:spcAft>
              <a:buClr>
                <a:schemeClr val="lt1"/>
              </a:buClr>
              <a:buSzPts val="3200"/>
              <a:buNone/>
            </a:pPr>
            <a:r>
              <a:rPr lang="en-US" sz="3200">
                <a:solidFill>
                  <a:schemeClr val="lt1"/>
                </a:solidFill>
              </a:rPr>
              <a:t>to help other people at all times;</a:t>
            </a:r>
            <a:endParaRPr/>
          </a:p>
          <a:p>
            <a:pPr indent="0" lvl="0" marL="0" rtl="0" algn="l">
              <a:lnSpc>
                <a:spcPct val="100000"/>
              </a:lnSpc>
              <a:spcBef>
                <a:spcPts val="0"/>
              </a:spcBef>
              <a:spcAft>
                <a:spcPts val="0"/>
              </a:spcAft>
              <a:buClr>
                <a:schemeClr val="lt1"/>
              </a:buClr>
              <a:buSzPts val="3200"/>
              <a:buNone/>
            </a:pPr>
            <a:r>
              <a:rPr lang="en-US" sz="3200">
                <a:solidFill>
                  <a:schemeClr val="lt1"/>
                </a:solidFill>
              </a:rPr>
              <a:t>to keep myself physically strong, mentally awake, and morally straight.</a:t>
            </a:r>
            <a:endParaRPr/>
          </a:p>
        </p:txBody>
      </p:sp>
      <p:pic>
        <p:nvPicPr>
          <p:cNvPr descr="A picture containing text, vector graphics&#10;&#10;Description automatically generated" id="211" name="Google Shape;211;p4"/>
          <p:cNvPicPr preferRelativeResize="0"/>
          <p:nvPr/>
        </p:nvPicPr>
        <p:blipFill rotWithShape="1">
          <a:blip r:embed="rId3">
            <a:alphaModFix/>
          </a:blip>
          <a:srcRect b="0" l="0" r="0" t="0"/>
          <a:stretch/>
        </p:blipFill>
        <p:spPr>
          <a:xfrm>
            <a:off x="7889630" y="601862"/>
            <a:ext cx="3604334" cy="509806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3" name="Shape 463"/>
        <p:cNvGrpSpPr/>
        <p:nvPr/>
      </p:nvGrpSpPr>
      <p:grpSpPr>
        <a:xfrm>
          <a:off x="0" y="0"/>
          <a:ext cx="0" cy="0"/>
          <a:chOff x="0" y="0"/>
          <a:chExt cx="0" cy="0"/>
        </a:xfrm>
      </p:grpSpPr>
      <p:sp>
        <p:nvSpPr>
          <p:cNvPr id="464" name="Google Shape;464;p40"/>
          <p:cNvSpPr txBox="1"/>
          <p:nvPr>
            <p:ph idx="12" type="sldNum"/>
          </p:nvPr>
        </p:nvSpPr>
        <p:spPr>
          <a:xfrm>
            <a:off x="10804358" y="6118483"/>
            <a:ext cx="549442" cy="3651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fld id="{00000000-1234-1234-1234-123412341234}" type="slidenum">
              <a:rPr lang="en-US"/>
              <a:t>‹#›</a:t>
            </a:fld>
            <a:endParaRPr/>
          </a:p>
        </p:txBody>
      </p:sp>
      <p:sp>
        <p:nvSpPr>
          <p:cNvPr id="465" name="Google Shape;465;p40"/>
          <p:cNvSpPr txBox="1"/>
          <p:nvPr>
            <p:ph idx="10" type="dt"/>
          </p:nvPr>
        </p:nvSpPr>
        <p:spPr>
          <a:xfrm>
            <a:off x="7889630" y="61277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r>
              <a:rPr lang="en-US"/>
              <a:t>January 12, 2022</a:t>
            </a:r>
            <a:endParaRPr/>
          </a:p>
        </p:txBody>
      </p:sp>
      <p:sp>
        <p:nvSpPr>
          <p:cNvPr id="466" name="Google Shape;466;p40"/>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US"/>
              <a:t>Committees</a:t>
            </a:r>
            <a:endParaRPr/>
          </a:p>
        </p:txBody>
      </p:sp>
      <p:sp>
        <p:nvSpPr>
          <p:cNvPr id="467" name="Google Shape;467;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Oswald"/>
              <a:buNone/>
            </a:pPr>
            <a:r>
              <a:rPr lang="en-US"/>
              <a:t>Please consider a gift to the Dan Howells Memorial Fund</a:t>
            </a:r>
            <a:endParaRPr/>
          </a:p>
        </p:txBody>
      </p:sp>
      <p:sp>
        <p:nvSpPr>
          <p:cNvPr id="468" name="Google Shape;468;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lang="en-US" sz="2000"/>
              <a:t>We lost a good an passionate friend on October 24</a:t>
            </a:r>
            <a:r>
              <a:rPr baseline="30000" lang="en-US" sz="2000"/>
              <a:t>th</a:t>
            </a:r>
            <a:r>
              <a:rPr lang="en-US" sz="2000"/>
              <a:t>. Among the many footprints he left are the Master Educator courses he taught and his significant contributions to developing Master Educator training in the BSA.</a:t>
            </a:r>
            <a:endParaRPr/>
          </a:p>
          <a:p>
            <a:pPr indent="0" lvl="0" marL="0" rtl="0" algn="l">
              <a:lnSpc>
                <a:spcPct val="90000"/>
              </a:lnSpc>
              <a:spcBef>
                <a:spcPts val="1000"/>
              </a:spcBef>
              <a:spcAft>
                <a:spcPts val="0"/>
              </a:spcAft>
              <a:buClr>
                <a:schemeClr val="lt1"/>
              </a:buClr>
              <a:buSzPts val="2000"/>
              <a:buNone/>
            </a:pPr>
            <a:r>
              <a:rPr lang="en-US" sz="2000"/>
              <a:t>Remembrances can be made in Dan’s memory to a scholarship fund for Leave No Trace Master Educator Course attendees. Partial scholarships will be awarded to BSA members.</a:t>
            </a:r>
            <a:endParaRPr/>
          </a:p>
          <a:p>
            <a:pPr indent="0" lvl="0" marL="0" rtl="0" algn="l">
              <a:lnSpc>
                <a:spcPct val="90000"/>
              </a:lnSpc>
              <a:spcBef>
                <a:spcPts val="1000"/>
              </a:spcBef>
              <a:spcAft>
                <a:spcPts val="0"/>
              </a:spcAft>
              <a:buClr>
                <a:schemeClr val="lt1"/>
              </a:buClr>
              <a:buSzPts val="2000"/>
              <a:buNone/>
            </a:pPr>
            <a:r>
              <a:rPr lang="en-US" sz="2000" u="sng">
                <a:solidFill>
                  <a:schemeClr val="hlink"/>
                </a:solidFill>
                <a:hlinkClick r:id="rId3"/>
              </a:rPr>
              <a:t>https://lnt.org/give/other-ways-to-give/dan-howells-memorial-fund/</a:t>
            </a:r>
            <a:endParaRPr sz="2000"/>
          </a:p>
          <a:p>
            <a:pPr indent="0" lvl="0" marL="0" rtl="0" algn="l">
              <a:lnSpc>
                <a:spcPct val="90000"/>
              </a:lnSpc>
              <a:spcBef>
                <a:spcPts val="1000"/>
              </a:spcBef>
              <a:spcAft>
                <a:spcPts val="0"/>
              </a:spcAft>
              <a:buClr>
                <a:schemeClr val="lt1"/>
              </a:buClr>
              <a:buSzPts val="2000"/>
              <a:buNone/>
            </a:pPr>
            <a:r>
              <a:t/>
            </a:r>
            <a:endParaRPr sz="2000"/>
          </a:p>
        </p:txBody>
      </p:sp>
      <p:pic>
        <p:nvPicPr>
          <p:cNvPr descr="A person wearing a hat and a backpack&#10;&#10;Description automatically generated with low confidence" id="469" name="Google Shape;469;p40"/>
          <p:cNvPicPr preferRelativeResize="0"/>
          <p:nvPr>
            <p:ph idx="2" type="body"/>
          </p:nvPr>
        </p:nvPicPr>
        <p:blipFill rotWithShape="1">
          <a:blip r:embed="rId4">
            <a:alphaModFix/>
          </a:blip>
          <a:srcRect b="815" l="0" r="0" t="0"/>
          <a:stretch/>
        </p:blipFill>
        <p:spPr>
          <a:xfrm>
            <a:off x="6172200" y="1355112"/>
            <a:ext cx="5181600" cy="4351338"/>
          </a:xfrm>
          <a:prstGeom prst="rect">
            <a:avLst/>
          </a:prstGeom>
          <a:noFill/>
          <a:ln>
            <a:noFill/>
          </a:ln>
        </p:spPr>
      </p:pic>
      <p:pic>
        <p:nvPicPr>
          <p:cNvPr descr="Qr code&#10;&#10;Description automatically generated" id="470" name="Google Shape;470;p40"/>
          <p:cNvPicPr preferRelativeResize="0"/>
          <p:nvPr/>
        </p:nvPicPr>
        <p:blipFill rotWithShape="1">
          <a:blip r:embed="rId5">
            <a:alphaModFix/>
          </a:blip>
          <a:srcRect b="0" l="0" r="0" t="0"/>
          <a:stretch/>
        </p:blipFill>
        <p:spPr>
          <a:xfrm>
            <a:off x="9985655" y="4258935"/>
            <a:ext cx="1294349" cy="18595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5"/>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17" name="Google Shape;217;p5"/>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January 12, 2022</a:t>
            </a:r>
            <a:endParaRPr/>
          </a:p>
        </p:txBody>
      </p:sp>
      <p:sp>
        <p:nvSpPr>
          <p:cNvPr id="218" name="Google Shape;218;p5"/>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Committees</a:t>
            </a:r>
            <a:endParaRPr/>
          </a:p>
        </p:txBody>
      </p:sp>
      <p:sp>
        <p:nvSpPr>
          <p:cNvPr id="219" name="Google Shape;219;p5"/>
          <p:cNvSpPr txBox="1"/>
          <p:nvPr>
            <p:ph type="title"/>
          </p:nvPr>
        </p:nvSpPr>
        <p:spPr>
          <a:xfrm>
            <a:off x="838200" y="365125"/>
            <a:ext cx="10515600" cy="1325563"/>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Font typeface="Oswald"/>
              <a:buNone/>
            </a:pPr>
            <a:r>
              <a:rPr lang="en-US"/>
              <a:t>Scout Law</a:t>
            </a:r>
            <a:endParaRPr/>
          </a:p>
        </p:txBody>
      </p:sp>
      <p:sp>
        <p:nvSpPr>
          <p:cNvPr id="220" name="Google Shape;220;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lang="en-US" sz="3200">
                <a:solidFill>
                  <a:schemeClr val="lt1"/>
                </a:solidFill>
              </a:rPr>
              <a:t>A Scout is:</a:t>
            </a:r>
            <a:endParaRPr/>
          </a:p>
          <a:p>
            <a:pPr indent="0" lvl="0" marL="0" rtl="0" algn="l">
              <a:lnSpc>
                <a:spcPct val="100000"/>
              </a:lnSpc>
              <a:spcBef>
                <a:spcPts val="0"/>
              </a:spcBef>
              <a:spcAft>
                <a:spcPts val="0"/>
              </a:spcAft>
              <a:buClr>
                <a:schemeClr val="lt1"/>
              </a:buClr>
              <a:buSzPts val="3200"/>
              <a:buNone/>
            </a:pPr>
            <a:r>
              <a:rPr lang="en-US" sz="3200">
                <a:solidFill>
                  <a:schemeClr val="lt1"/>
                </a:solidFill>
              </a:rPr>
              <a:t>Trustworthy, Loyal, Helpful, Friendly, Courteous, Kind, Obedient, Cheerful, Thrifty, </a:t>
            </a:r>
            <a:br>
              <a:rPr lang="en-US" sz="3200">
                <a:solidFill>
                  <a:schemeClr val="lt1"/>
                </a:solidFill>
              </a:rPr>
            </a:br>
            <a:r>
              <a:rPr lang="en-US" sz="3200">
                <a:solidFill>
                  <a:schemeClr val="lt1"/>
                </a:solidFill>
              </a:rPr>
              <a:t>Brave, Clean, Reverent.</a:t>
            </a:r>
            <a:endParaRPr/>
          </a:p>
        </p:txBody>
      </p:sp>
      <p:pic>
        <p:nvPicPr>
          <p:cNvPr descr="A picture containing text, vector graphics&#10;&#10;Description automatically generated" id="221" name="Google Shape;221;p5"/>
          <p:cNvPicPr preferRelativeResize="0"/>
          <p:nvPr/>
        </p:nvPicPr>
        <p:blipFill rotWithShape="1">
          <a:blip r:embed="rId3">
            <a:alphaModFix/>
          </a:blip>
          <a:srcRect b="0" l="0" r="0" t="0"/>
          <a:stretch/>
        </p:blipFill>
        <p:spPr>
          <a:xfrm>
            <a:off x="7889630" y="601862"/>
            <a:ext cx="3604334" cy="50980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6"/>
          <p:cNvSpPr txBox="1"/>
          <p:nvPr>
            <p:ph type="title"/>
          </p:nvPr>
        </p:nvSpPr>
        <p:spPr>
          <a:xfrm>
            <a:off x="841248" y="1169256"/>
            <a:ext cx="5285914" cy="782638"/>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Font typeface="Oswald"/>
              <a:buNone/>
            </a:pPr>
            <a:r>
              <a:rPr lang="en-US"/>
              <a:t>Outdoor Code</a:t>
            </a:r>
            <a:endParaRPr/>
          </a:p>
        </p:txBody>
      </p:sp>
      <p:sp>
        <p:nvSpPr>
          <p:cNvPr id="227" name="Google Shape;227;p6"/>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28" name="Google Shape;228;p6"/>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Committees</a:t>
            </a:r>
            <a:endParaRPr/>
          </a:p>
        </p:txBody>
      </p:sp>
      <p:sp>
        <p:nvSpPr>
          <p:cNvPr id="229" name="Google Shape;229;p6"/>
          <p:cNvSpPr txBox="1"/>
          <p:nvPr>
            <p:ph idx="1" type="body"/>
          </p:nvPr>
        </p:nvSpPr>
        <p:spPr>
          <a:xfrm>
            <a:off x="841248" y="2136036"/>
            <a:ext cx="5905781" cy="361669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rPr lang="en-US" sz="2800">
                <a:solidFill>
                  <a:schemeClr val="lt1"/>
                </a:solidFill>
              </a:rPr>
              <a:t>As an American, I will do my best to –</a:t>
            </a:r>
            <a:endParaRPr/>
          </a:p>
          <a:p>
            <a:pPr indent="0" lvl="0" marL="0" rtl="0" algn="l">
              <a:lnSpc>
                <a:spcPct val="100000"/>
              </a:lnSpc>
              <a:spcBef>
                <a:spcPts val="0"/>
              </a:spcBef>
              <a:spcAft>
                <a:spcPts val="0"/>
              </a:spcAft>
              <a:buClr>
                <a:schemeClr val="lt1"/>
              </a:buClr>
              <a:buSzPts val="2800"/>
              <a:buNone/>
            </a:pPr>
            <a:r>
              <a:rPr lang="en-US" sz="2800">
                <a:solidFill>
                  <a:schemeClr val="lt1"/>
                </a:solidFill>
              </a:rPr>
              <a:t>Be clean in my outdoor manners.</a:t>
            </a:r>
            <a:endParaRPr/>
          </a:p>
          <a:p>
            <a:pPr indent="0" lvl="0" marL="0" rtl="0" algn="l">
              <a:lnSpc>
                <a:spcPct val="100000"/>
              </a:lnSpc>
              <a:spcBef>
                <a:spcPts val="0"/>
              </a:spcBef>
              <a:spcAft>
                <a:spcPts val="0"/>
              </a:spcAft>
              <a:buClr>
                <a:schemeClr val="lt1"/>
              </a:buClr>
              <a:buSzPts val="2800"/>
              <a:buNone/>
            </a:pPr>
            <a:r>
              <a:rPr lang="en-US" sz="2800">
                <a:solidFill>
                  <a:schemeClr val="lt1"/>
                </a:solidFill>
              </a:rPr>
              <a:t>Be careful with fire.</a:t>
            </a:r>
            <a:endParaRPr/>
          </a:p>
          <a:p>
            <a:pPr indent="0" lvl="0" marL="0" rtl="0" algn="l">
              <a:lnSpc>
                <a:spcPct val="100000"/>
              </a:lnSpc>
              <a:spcBef>
                <a:spcPts val="0"/>
              </a:spcBef>
              <a:spcAft>
                <a:spcPts val="0"/>
              </a:spcAft>
              <a:buClr>
                <a:schemeClr val="lt1"/>
              </a:buClr>
              <a:buSzPts val="2800"/>
              <a:buNone/>
            </a:pPr>
            <a:r>
              <a:rPr lang="en-US" sz="2800">
                <a:solidFill>
                  <a:schemeClr val="lt1"/>
                </a:solidFill>
              </a:rPr>
              <a:t>Be considerate in the outdoors.</a:t>
            </a:r>
            <a:endParaRPr/>
          </a:p>
          <a:p>
            <a:pPr indent="0" lvl="0" marL="0" rtl="0" algn="l">
              <a:lnSpc>
                <a:spcPct val="100000"/>
              </a:lnSpc>
              <a:spcBef>
                <a:spcPts val="0"/>
              </a:spcBef>
              <a:spcAft>
                <a:spcPts val="0"/>
              </a:spcAft>
              <a:buClr>
                <a:schemeClr val="lt1"/>
              </a:buClr>
              <a:buSzPts val="2800"/>
              <a:buNone/>
            </a:pPr>
            <a:r>
              <a:rPr lang="en-US" sz="2800">
                <a:solidFill>
                  <a:schemeClr val="lt1"/>
                </a:solidFill>
              </a:rPr>
              <a:t>Be conservation minded.</a:t>
            </a:r>
            <a:endParaRPr/>
          </a:p>
        </p:txBody>
      </p:sp>
      <p:sp>
        <p:nvSpPr>
          <p:cNvPr id="230" name="Google Shape;230;p6"/>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January 12, 2022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7"/>
          <p:cNvSpPr txBox="1"/>
          <p:nvPr>
            <p:ph type="title"/>
          </p:nvPr>
        </p:nvSpPr>
        <p:spPr>
          <a:xfrm>
            <a:off x="841248" y="482320"/>
            <a:ext cx="4635104" cy="139377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Oswald"/>
              <a:buNone/>
            </a:pPr>
            <a:r>
              <a:rPr lang="en-US"/>
              <a:t>Please introduce yourself!</a:t>
            </a:r>
            <a:endParaRPr/>
          </a:p>
        </p:txBody>
      </p:sp>
      <p:sp>
        <p:nvSpPr>
          <p:cNvPr id="236" name="Google Shape;236;p7"/>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37" name="Google Shape;237;p7"/>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January 12, 2022</a:t>
            </a:r>
            <a:endParaRPr/>
          </a:p>
        </p:txBody>
      </p:sp>
      <p:sp>
        <p:nvSpPr>
          <p:cNvPr id="238" name="Google Shape;238;p7"/>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Committees</a:t>
            </a:r>
            <a:endParaRPr/>
          </a:p>
        </p:txBody>
      </p:sp>
      <p:sp>
        <p:nvSpPr>
          <p:cNvPr id="239" name="Google Shape;239;p7"/>
          <p:cNvSpPr txBox="1"/>
          <p:nvPr>
            <p:ph idx="1" type="body"/>
          </p:nvPr>
        </p:nvSpPr>
        <p:spPr>
          <a:xfrm>
            <a:off x="841248" y="2060240"/>
            <a:ext cx="10512552" cy="8825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2800"/>
              <a:buNone/>
            </a:pPr>
            <a:r>
              <a:rPr lang="en-US" sz="2800"/>
              <a:t>Type your name and your council’s name into the chat window.</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8"/>
          <p:cNvSpPr txBox="1"/>
          <p:nvPr>
            <p:ph type="title"/>
          </p:nvPr>
        </p:nvSpPr>
        <p:spPr>
          <a:xfrm>
            <a:off x="841248" y="876291"/>
            <a:ext cx="5285914" cy="78263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Oswald"/>
              <a:buNone/>
            </a:pPr>
            <a:r>
              <a:rPr lang="en-US"/>
              <a:t>We need your feedback, please!</a:t>
            </a:r>
            <a:endParaRPr/>
          </a:p>
        </p:txBody>
      </p:sp>
      <p:sp>
        <p:nvSpPr>
          <p:cNvPr id="245" name="Google Shape;245;p8"/>
          <p:cNvSpPr txBox="1"/>
          <p:nvPr>
            <p:ph idx="12" type="sldNum"/>
          </p:nvPr>
        </p:nvSpPr>
        <p:spPr>
          <a:xfrm>
            <a:off x="5821279" y="6118483"/>
            <a:ext cx="549442"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246" name="Google Shape;246;p8"/>
          <p:cNvSpPr txBox="1"/>
          <p:nvPr>
            <p:ph idx="10" type="dt"/>
          </p:nvPr>
        </p:nvSpPr>
        <p:spPr>
          <a:xfrm>
            <a:off x="8610600" y="6118482"/>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January 12, 2022</a:t>
            </a:r>
            <a:endParaRPr/>
          </a:p>
        </p:txBody>
      </p:sp>
      <p:sp>
        <p:nvSpPr>
          <p:cNvPr id="247" name="Google Shape;247;p8"/>
          <p:cNvSpPr txBox="1"/>
          <p:nvPr>
            <p:ph idx="11" type="ftr"/>
          </p:nvPr>
        </p:nvSpPr>
        <p:spPr>
          <a:xfrm>
            <a:off x="838200" y="6118484"/>
            <a:ext cx="339876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Committees</a:t>
            </a:r>
            <a:endParaRPr/>
          </a:p>
        </p:txBody>
      </p:sp>
      <p:sp>
        <p:nvSpPr>
          <p:cNvPr id="248" name="Google Shape;248;p8"/>
          <p:cNvSpPr txBox="1"/>
          <p:nvPr>
            <p:ph idx="2" type="body"/>
          </p:nvPr>
        </p:nvSpPr>
        <p:spPr>
          <a:xfrm>
            <a:off x="839709" y="2594343"/>
            <a:ext cx="5289000" cy="2588700"/>
          </a:xfrm>
          <a:prstGeom prst="rect">
            <a:avLst/>
          </a:prstGeom>
          <a:noFill/>
          <a:ln>
            <a:noFill/>
          </a:ln>
        </p:spPr>
        <p:txBody>
          <a:bodyPr anchorCtr="0" anchor="t" bIns="45700" lIns="0" spcFirstLastPara="1" rIns="91425" wrap="square" tIns="45700">
            <a:normAutofit/>
          </a:bodyPr>
          <a:lstStyle/>
          <a:p>
            <a:pPr indent="0" lvl="0" marL="0" rtl="0" algn="l">
              <a:lnSpc>
                <a:spcPct val="90000"/>
              </a:lnSpc>
              <a:spcBef>
                <a:spcPts val="0"/>
              </a:spcBef>
              <a:spcAft>
                <a:spcPts val="0"/>
              </a:spcAft>
              <a:buSzPts val="2800"/>
              <a:buNone/>
            </a:pPr>
            <a:r>
              <a:rPr lang="en-US" sz="2800"/>
              <a:t>https://tinyurl.com/OECCRT</a:t>
            </a:r>
            <a:endParaRPr/>
          </a:p>
          <a:p>
            <a:pPr indent="0" lvl="0" marL="0" rtl="0" algn="l">
              <a:lnSpc>
                <a:spcPct val="90000"/>
              </a:lnSpc>
              <a:spcBef>
                <a:spcPts val="600"/>
              </a:spcBef>
              <a:spcAft>
                <a:spcPts val="0"/>
              </a:spcAft>
              <a:buSzPts val="2800"/>
              <a:buNone/>
            </a:pPr>
            <a:r>
              <a:t/>
            </a:r>
            <a:endParaRPr sz="2800"/>
          </a:p>
        </p:txBody>
      </p:sp>
      <p:pic>
        <p:nvPicPr>
          <p:cNvPr descr="Qr code&#10;&#10;Description automatically generated" id="249" name="Google Shape;249;p8"/>
          <p:cNvPicPr preferRelativeResize="0"/>
          <p:nvPr/>
        </p:nvPicPr>
        <p:blipFill rotWithShape="1">
          <a:blip r:embed="rId3">
            <a:alphaModFix/>
          </a:blip>
          <a:srcRect b="0" l="0" r="0" t="0"/>
          <a:stretch/>
        </p:blipFill>
        <p:spPr>
          <a:xfrm>
            <a:off x="2451132" y="3563785"/>
            <a:ext cx="1159461" cy="16657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9"/>
          <p:cNvPicPr preferRelativeResize="0"/>
          <p:nvPr/>
        </p:nvPicPr>
        <p:blipFill rotWithShape="1">
          <a:blip r:embed="rId3">
            <a:alphaModFix/>
          </a:blip>
          <a:srcRect b="0" l="0" r="0" t="0"/>
          <a:stretch/>
        </p:blipFill>
        <p:spPr>
          <a:xfrm>
            <a:off x="254442" y="0"/>
            <a:ext cx="11791784" cy="6858000"/>
          </a:xfrm>
          <a:prstGeom prst="rect">
            <a:avLst/>
          </a:prstGeom>
          <a:noFill/>
          <a:ln>
            <a:noFill/>
          </a:ln>
        </p:spPr>
      </p:pic>
      <p:sp>
        <p:nvSpPr>
          <p:cNvPr id="255" name="Google Shape;255;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Safety Moment</a:t>
            </a:r>
            <a:endParaRPr/>
          </a:p>
        </p:txBody>
      </p:sp>
      <p:sp>
        <p:nvSpPr>
          <p:cNvPr id="256" name="Google Shape;256;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Winter Activities</a:t>
            </a:r>
            <a:endParaRPr/>
          </a:p>
        </p:txBody>
      </p:sp>
      <p:sp>
        <p:nvSpPr>
          <p:cNvPr id="257" name="Google Shape;257;p9"/>
          <p:cNvSpPr txBox="1"/>
          <p:nvPr/>
        </p:nvSpPr>
        <p:spPr>
          <a:xfrm>
            <a:off x="65599" y="6252563"/>
            <a:ext cx="77584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https://www.scouting.org/health-and-safety/safety-moments/winter-activity/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Custom 24">
      <a:dk1>
        <a:srgbClr val="000000"/>
      </a:dk1>
      <a:lt1>
        <a:srgbClr val="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2022-01-11T16:45:52Z</dcterms:created>
  <dc:creator>Paul Schimke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