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21" r:id="rId3"/>
    <p:sldId id="322" r:id="rId4"/>
    <p:sldId id="357" r:id="rId5"/>
    <p:sldId id="358" r:id="rId6"/>
    <p:sldId id="340" r:id="rId7"/>
    <p:sldId id="323" r:id="rId8"/>
    <p:sldId id="327" r:id="rId9"/>
    <p:sldId id="328" r:id="rId10"/>
    <p:sldId id="329" r:id="rId11"/>
    <p:sldId id="359" r:id="rId12"/>
    <p:sldId id="331" r:id="rId13"/>
    <p:sldId id="360" r:id="rId14"/>
    <p:sldId id="361" r:id="rId15"/>
    <p:sldId id="362" r:id="rId16"/>
    <p:sldId id="363" r:id="rId17"/>
    <p:sldId id="36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73" autoAdjust="0"/>
  </p:normalViewPr>
  <p:slideViewPr>
    <p:cSldViewPr>
      <p:cViewPr varScale="1">
        <p:scale>
          <a:sx n="86" d="100"/>
          <a:sy n="86" d="100"/>
        </p:scale>
        <p:origin x="23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60B356B-E9FE-4569-BC29-6E1AE1C39ECE}" type="datetimeFigureOut">
              <a:rPr lang="en-US" smtClean="0"/>
              <a:t>Thu 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130B62-626F-4037-8D29-CBDCD5AF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/>
              <a:t>Council Outdoor Ethics Advocates are vital!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Your Important Responsibilities:</a:t>
            </a:r>
          </a:p>
          <a:p>
            <a:pPr marL="440695" lvl="1" defTabSz="881390">
              <a:spcBef>
                <a:spcPct val="40000"/>
              </a:spcBef>
              <a:defRPr/>
            </a:pPr>
            <a:r>
              <a:rPr lang="en-US" altLang="en-US" dirty="0"/>
              <a:t>Recruiting - Building Your Committee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Teaching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Promoting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Reporting</a:t>
            </a:r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/>
              <a:t>Discuss some ways we can support YOU!</a:t>
            </a:r>
          </a:p>
          <a:p>
            <a:pPr lvl="1">
              <a:spcBef>
                <a:spcPct val="40000"/>
              </a:spcBef>
            </a:pPr>
            <a:r>
              <a:rPr lang="en-US" altLang="en-US" sz="2300" dirty="0"/>
              <a:t>(Many of you are already familiar with much of this)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2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Official BSA – National (Staff and Volunteers)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Scouting.org - Information for “Everyone”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General Info:  Outdoor Ethics and Leave No Trace 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Official BSA OE Awareness and Action Awards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Outdoor Ethics Guide and Advisor Handbook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Teaching Leave No Trace Manual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Conservation and other Outdoor Program areas, . . .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Outdoor Code and Leave No Trace – Cub Scouts</a:t>
            </a:r>
          </a:p>
          <a:p>
            <a:endParaRPr lang="en-US" dirty="0"/>
          </a:p>
          <a:p>
            <a:r>
              <a:rPr lang="en-US" dirty="0"/>
              <a:t>Leave No Trace Center for Outdoor Ethics – They ARE Leave No Trace (We ARE, too - a Key Partner)</a:t>
            </a:r>
          </a:p>
          <a:p>
            <a:pPr defTabSz="881390"/>
            <a:r>
              <a:rPr lang="en-US" dirty="0"/>
              <a:t>Dana Watts </a:t>
            </a:r>
            <a:r>
              <a:rPr lang="en-US" b="0" dirty="0"/>
              <a:t>- </a:t>
            </a: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Executive Director at our recent National OE Virtual Conference</a:t>
            </a:r>
          </a:p>
          <a:p>
            <a:pPr defTabSz="881390"/>
            <a:endParaRPr lang="en-US" b="0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 defTabSz="881390"/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OutdoorEthics-BSA.org</a:t>
            </a:r>
          </a:p>
          <a:p>
            <a:pPr defTabSz="881390"/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	Training Resources especially</a:t>
            </a:r>
          </a:p>
          <a:p>
            <a:pPr defTabSz="881390"/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	Info on OE in Scouting’s Outdoor Program	</a:t>
            </a:r>
          </a:p>
          <a:p>
            <a:pPr defTabSz="881390"/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	Info on upcoming ME and Trainer courses</a:t>
            </a:r>
          </a:p>
          <a:p>
            <a:pPr defTabSz="881390"/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	OE Contacts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5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30B62-626F-4037-8D29-CBDCD5AF08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49DA-73E7-4170-ACF1-744ED07B4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EDAEA-1C65-4D6C-B478-C5164CBEF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2409-08F3-45C7-B591-3B101F39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44C8-7696-4EBC-80C6-37E72E2E8BD8}" type="datetimeFigureOut">
              <a:rPr lang="en-US" smtClean="0"/>
              <a:t>Thu 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6593F-087E-4714-9D70-47CB84E4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08540-06A4-48B9-963C-37CA7C3B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9818-41DA-4738-A0A9-597A3099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E052-2165-47A0-9241-300DC087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64374-23E3-404D-B614-F5C0A349A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48E55-F75F-4017-9937-682D40D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D2D1-6CC3-47EE-9445-33AD049E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04B55-405E-4E1A-AC24-B085379D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7725B-CC97-46DB-B462-9D53362567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9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5B141-B97A-4221-B629-FEF19FF78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815FF-2764-454B-98E6-61908679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AA50-52FC-48FA-B194-E4320034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FC4E3-4423-4BF5-9F16-66D5F49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8759-2762-4104-843A-BA1CB712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8212-CC92-4935-88BC-C44BBFE84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8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8AA2FC-6FBE-4F4B-903E-53113949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00B3B4-67D6-4ACE-BDCF-34C2D4A9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9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AB37-B597-41CC-8423-257C577F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EFA94-9124-4E75-836D-85094F6C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3FAB-D52D-4904-A469-A5C2D5A0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8D80-0B14-42DB-84DA-A39312B4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A843D-5B63-419E-A68F-F1F5EB80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8121C-6355-4047-B16C-AD91F71D40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9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F951-10D3-4F01-9440-3A330179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D210C-B0D3-4A60-9CB6-C398AEC2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4097-E713-4C3F-B08B-582B64BD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E2F3-8D17-4E4C-B466-067F7B7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4A44-65FF-4D2A-9CF0-BFF7F14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7906-F326-4B05-B836-12ED68588C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6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4917-98B6-4466-A521-0E20A011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DD8FB-3F12-489B-AC08-B70F6367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BBE5-7749-43F6-8CA9-73B6E7E63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C966B-F31C-4AFF-BF84-08D4869A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F8A8D-AD76-44A7-8588-278C62CD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58CF7-3852-4709-8C70-BFD75542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133C0-125B-4FFE-8822-B28314FB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1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FE8A-E235-4CD4-9C1C-9510EA93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7B3F-86CD-46AE-8003-7400E384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879E8-15C7-4458-BC5F-003F0A268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05398-1458-4EB3-93C4-8EE733E48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56D13-5C2E-489B-990C-4D32032D8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4796D-754D-457F-91A6-B2FB100B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96D53-2CB4-4042-962B-8332517F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5FDB9-E68C-40D6-95D9-7B822DE8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0035-1CB8-4106-BA03-0B4B0197F8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8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9DE0-B769-416B-AFF0-E17F555A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0DFEC-8D1B-44B4-97C3-88AE1B2F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5BA68-4501-4A77-AA11-4403C515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B69EC-CE42-4631-B11A-CC9DFA89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6956B-5CE0-4241-85EE-52669A2FF9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48ED3-FB89-484F-B7A4-16DA5A23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81AB9-9018-4ACB-AF9E-A88D38BA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A9911-406F-41A9-9E22-8876B15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63E1C-0EA5-4BC9-9699-35B4097BDB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C384-B21C-4BA3-8EA3-EA2E9166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2DAC-5208-4685-9804-E4DC359B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88500-7C02-42C6-AC17-D2665B51E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933A0-67DF-4A9A-981E-AADE0D89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7101E-CE38-41DF-A031-13C7EC67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027B5-0266-4D08-87FA-7BA3050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F1E1A-7EA6-45BA-87D2-DFE7C88A4E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6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CEFF-37E9-4B2C-B8E8-31D12343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23223-461C-4D13-B25D-6EDA731CA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CE764-DA50-4D5B-BC20-1A496A62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48CF-1D0F-44C7-98AA-36B09F98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DE2ED-2D33-4AA0-A5D1-E0E42CA2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AEE5-BFC6-4F98-98BF-8097158E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9BBA5-F5CF-49C1-B2D8-15F44F4C58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D5959-E648-4A73-AE47-BC519671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14252-73B3-4675-970F-9D4D4B94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CDDEE-E003-4C1A-A2C4-CDC23F6DA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3BF3-0A7F-4FB2-AC69-D7CAA228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DE64-10F1-4AE7-8DAE-B2DAB1346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9E3ED4-3C5D-42F7-AC40-601F579912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8" descr="OE_logo300">
            <a:extLst>
              <a:ext uri="{FF2B5EF4-FFF2-40B4-BE49-F238E27FC236}">
                <a16:creationId xmlns:a16="http://schemas.microsoft.com/office/drawing/2014/main" id="{7B682665-AC42-4428-89D7-11FECB76D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52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outdoorethics-bsa.org/contac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mailto:updates@outdoorethics-bsa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ethics-bsa.org/resources/moreResources.php" TargetMode="External"/><Relationship Id="rId2" Type="http://schemas.openxmlformats.org/officeDocument/2006/relationships/hyperlink" Target="http://outdoorethics-bsa.org/resourc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outdoorethics-bsa.org/progra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ethics-bsa.org/contacts/" TargetMode="External"/><Relationship Id="rId2" Type="http://schemas.openxmlformats.org/officeDocument/2006/relationships/hyperlink" Target="http://outdoorethics-bsa.org/calend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8827CB-F21E-4E07-91C5-7F815D5434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6764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800" dirty="0"/>
              <a:t>Outdoor Ethics </a:t>
            </a:r>
            <a:br>
              <a:rPr lang="en-US" altLang="en-US" sz="4800" dirty="0"/>
            </a:br>
            <a:r>
              <a:rPr lang="en-US" altLang="en-US" sz="4800" dirty="0"/>
              <a:t>Virtual Roundtable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A8B7B25-9ADE-42FC-B3BB-F86C907931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2364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December 2, 2020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Mark Hammer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000" dirty="0"/>
              <a:t>BSA Outdoor Ethics </a:t>
            </a:r>
            <a:r>
              <a:rPr lang="en-US" altLang="en-US" sz="2000" dirty="0" err="1"/>
              <a:t>Subcommitee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OutdoorEthics-BSA.org webmaster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297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Resources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OE in Scouting’s Outdoor Programs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Calendar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Contacts</a:t>
            </a:r>
            <a:r>
              <a:rPr lang="en-US" altLang="en-US" dirty="0"/>
              <a:t> 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 lvl="1">
              <a:spcBef>
                <a:spcPct val="40000"/>
              </a:spcBef>
            </a:pPr>
            <a:r>
              <a:rPr lang="en-US" altLang="en-US" dirty="0"/>
              <a:t>Do You Have District OEAs?   We can list them.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/>
              <a:t>Questions?</a:t>
            </a:r>
          </a:p>
          <a:p>
            <a:pPr>
              <a:spcBef>
                <a:spcPct val="40000"/>
              </a:spcBef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F0FEA-65B1-454F-B81B-7A3EEC89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95600"/>
            <a:ext cx="4873388" cy="15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Website Resources </a:t>
            </a:r>
            <a:br>
              <a:rPr lang="en-US" altLang="en-US" sz="3600" dirty="0"/>
            </a:br>
            <a:r>
              <a:rPr lang="en-US" altLang="en-US" sz="3600" dirty="0"/>
              <a:t>for Outdoor Ethics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229600" cy="3992563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</a:rPr>
              <a:t> OE Resources in Scouting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BSA OE Website - </a:t>
            </a:r>
            <a:r>
              <a:rPr lang="en-US" altLang="en-US" dirty="0"/>
              <a:t>OutdoorEthics-BSA.org  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</a:rPr>
              <a:t> Resources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</a:rPr>
              <a:t> Programs</a:t>
            </a:r>
          </a:p>
          <a:p>
            <a:pPr lvl="1">
              <a:spcBef>
                <a:spcPct val="40000"/>
              </a:spcBef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</a:rPr>
              <a:t> Calendar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Contacts – Keeping Up-To-Date</a:t>
            </a:r>
          </a:p>
        </p:txBody>
      </p:sp>
    </p:spTree>
    <p:extLst>
      <p:ext uri="{BB962C8B-B14F-4D97-AF65-F5344CB8AC3E}">
        <p14:creationId xmlns:p14="http://schemas.microsoft.com/office/powerpoint/2010/main" val="421144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65126"/>
            <a:ext cx="6686550" cy="1325563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BSA OE Contacts </a:t>
            </a:r>
            <a:endParaRPr lang="en-US" altLang="en-US" sz="5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848600" cy="4297363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Secure online database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2200"/>
                </a:solidFill>
                <a:latin typeface="Verdana" panose="020B0604030504040204" pitchFamily="34" charset="0"/>
              </a:rPr>
              <a:t>M</a:t>
            </a: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aintained by BSA OE Subcommittee</a:t>
            </a:r>
          </a:p>
          <a:p>
            <a:pPr lvl="1">
              <a:lnSpc>
                <a:spcPct val="120000"/>
              </a:lnSpc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Not tied to BSA Membership database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People: OE Advocates, Leave No Trace MEs, (MTTs), Others interested in BSA OE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Supports</a:t>
            </a:r>
            <a:r>
              <a:rPr lang="en-US" dirty="0">
                <a:solidFill>
                  <a:srgbClr val="002200"/>
                </a:solidFill>
                <a:latin typeface="Verdan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600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Scouters </a:t>
            </a:r>
            <a:r>
              <a:rPr lang="en-US" sz="2600" dirty="0">
                <a:solidFill>
                  <a:srgbClr val="002200"/>
                </a:solidFill>
                <a:latin typeface="Verdana" panose="020B0604030504040204" pitchFamily="34" charset="0"/>
              </a:rPr>
              <a:t>finding key active OE Contacts in their council (or nearby)</a:t>
            </a:r>
          </a:p>
          <a:p>
            <a:pPr lvl="1">
              <a:lnSpc>
                <a:spcPct val="120000"/>
              </a:lnSpc>
            </a:pPr>
            <a:r>
              <a:rPr lang="en-US" sz="2600" b="0" i="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BSA OE Subcommittee, ROECs, AOEAs, COEAs communication -- news and updates.</a:t>
            </a:r>
          </a:p>
          <a:p>
            <a:pPr>
              <a:lnSpc>
                <a:spcPct val="120000"/>
              </a:lnSpc>
            </a:pPr>
            <a:endParaRPr lang="en-US" sz="2600" b="1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65126"/>
            <a:ext cx="6686550" cy="1325563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BSA OE Contacts </a:t>
            </a:r>
            <a:br>
              <a:rPr lang="en-US" altLang="en-US" sz="4000" b="1" dirty="0"/>
            </a:br>
            <a:r>
              <a:rPr lang="en-US" altLang="en-US" sz="4000" b="1" dirty="0"/>
              <a:t>Keeping It Up-To-Date</a:t>
            </a:r>
            <a:endParaRPr lang="en-US" altLang="en-US" sz="44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848600" cy="42973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1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We depend on our OE Community for updates</a:t>
            </a: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200" spc="-90" dirty="0">
              <a:solidFill>
                <a:srgbClr val="002200"/>
              </a:solidFill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600" spc="-90" dirty="0">
                <a:solidFill>
                  <a:srgbClr val="002200"/>
                </a:solidFill>
                <a:latin typeface="Verdana" panose="020B0604030504040204" pitchFamily="34" charset="0"/>
              </a:rPr>
              <a:t>Individuals</a:t>
            </a:r>
          </a:p>
          <a:p>
            <a:pPr lvl="1">
              <a:lnSpc>
                <a:spcPct val="120000"/>
              </a:lnSpc>
            </a:pPr>
            <a:r>
              <a:rPr lang="en-US" sz="2200" spc="-90" dirty="0">
                <a:solidFill>
                  <a:srgbClr val="002200"/>
                </a:solidFill>
                <a:latin typeface="Verdana" panose="020B0604030504040204" pitchFamily="34" charset="0"/>
              </a:rPr>
              <a:t>Update your own Contact Info</a:t>
            </a:r>
          </a:p>
          <a:p>
            <a:pPr lvl="1">
              <a:lnSpc>
                <a:spcPct val="120000"/>
              </a:lnSpc>
            </a:pPr>
            <a:r>
              <a:rPr lang="en-US" sz="22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Other - Let us know: </a:t>
            </a:r>
            <a:r>
              <a:rPr lang="en-US" sz="22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  <a:hlinkClick r:id="rId2"/>
              </a:rPr>
              <a:t>updates@outdoorethics-bsa.org</a:t>
            </a:r>
            <a:endParaRPr lang="en-US" sz="2200" i="0" spc="-9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200" i="0" spc="-9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600" i="0" spc="-90" dirty="0">
                <a:solidFill>
                  <a:srgbClr val="002200"/>
                </a:solidFill>
                <a:effectLst/>
                <a:latin typeface="Verdana" panose="020B0604030504040204" pitchFamily="34" charset="0"/>
              </a:rPr>
              <a:t>COEAs, AOEAs, ROECs  - next session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b="1" i="0" dirty="0">
              <a:solidFill>
                <a:srgbClr val="0022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08F1B-B634-4DBB-8832-1EBB201A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" r="24689" b="22738"/>
          <a:stretch/>
        </p:blipFill>
        <p:spPr>
          <a:xfrm>
            <a:off x="822960" y="2362200"/>
            <a:ext cx="7955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65126"/>
            <a:ext cx="6915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BSA OE Communication</a:t>
            </a:r>
            <a:br>
              <a:rPr lang="en-US" altLang="en-US" sz="4400" dirty="0"/>
            </a:br>
            <a:r>
              <a:rPr lang="en-US" altLang="en-US" sz="4400" dirty="0"/>
              <a:t>Beyond the Website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Facebook - Private Group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YouTube – NEW  OE Conference, Trainings, …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BSA OE Blog – coming soon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BSA OE Yahoo Groups - gone in 2 weeks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Add subscribers to our Email list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Encourage to join our Facebook group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Future? – Do we need a discussion forum?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64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65126"/>
            <a:ext cx="6915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OutdoorEthics-BSA.org</a:t>
            </a:r>
            <a:br>
              <a:rPr lang="en-US" altLang="en-US" sz="4400" dirty="0"/>
            </a:br>
            <a:r>
              <a:rPr lang="en-US" altLang="en-US" sz="4400" dirty="0"/>
              <a:t>Summary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458200" cy="3992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First Stop - Resources for OE Community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Let us know how we can make it more useful.	</a:t>
            </a:r>
            <a:r>
              <a:rPr lang="en-US" altLang="en-US" sz="2800" dirty="0"/>
              <a:t>webmaster@OutdoorEthics-BSA.org</a:t>
            </a: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Questions?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874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6"/>
            <a:ext cx="6534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BSA OE Virtual Roundtables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610600" cy="3992563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en-US" sz="4000" dirty="0"/>
              <a:t> Upcoming Virtual Roundtables</a:t>
            </a:r>
            <a:endParaRPr lang="en-US" altLang="en-US" sz="3600" dirty="0"/>
          </a:p>
          <a:p>
            <a:pPr lvl="1"/>
            <a:r>
              <a:rPr lang="en-US" altLang="en-US" sz="3600" dirty="0"/>
              <a:t> January </a:t>
            </a:r>
            <a:r>
              <a:rPr lang="en-US" altLang="en-US" dirty="0"/>
              <a:t>–  </a:t>
            </a:r>
            <a:r>
              <a:rPr lang="en-US" dirty="0"/>
              <a:t>Short Term Camp Overnight Trainings</a:t>
            </a:r>
          </a:p>
          <a:p>
            <a:pPr lvl="1"/>
            <a:r>
              <a:rPr lang="en-US" altLang="en-US" sz="3600" dirty="0"/>
              <a:t> February </a:t>
            </a:r>
            <a:r>
              <a:rPr lang="en-US" altLang="en-US" dirty="0"/>
              <a:t>– </a:t>
            </a:r>
            <a:r>
              <a:rPr lang="en-US" dirty="0"/>
              <a:t>Women Outdoors</a:t>
            </a:r>
          </a:p>
          <a:p>
            <a:pPr lvl="1"/>
            <a:endParaRPr lang="en-US" sz="4000" dirty="0"/>
          </a:p>
          <a:p>
            <a:r>
              <a:rPr lang="en-US" altLang="en-US" dirty="0"/>
              <a:t> Roundtable Feedback and Suggestions:</a:t>
            </a:r>
            <a:br>
              <a:rPr lang="en-US" altLang="en-US" dirty="0"/>
            </a:br>
            <a:r>
              <a:rPr lang="en-US" altLang="en-US" dirty="0"/>
              <a:t> 		Paula Boothe - towonuni@aol.com</a:t>
            </a:r>
            <a:endParaRPr lang="en-US" altLang="en-US" sz="4400" dirty="0"/>
          </a:p>
          <a:p>
            <a:pPr lvl="1"/>
            <a:endParaRPr lang="en-US" sz="4000" dirty="0"/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116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65126"/>
            <a:ext cx="65341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BSA OE Virtual Roundtable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667000"/>
            <a:ext cx="8610600" cy="34591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sz="4000" dirty="0"/>
              <a:t>Thank You for Attending our Roundtable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>
              <a:spcBef>
                <a:spcPct val="40000"/>
              </a:spcBef>
            </a:pPr>
            <a:r>
              <a:rPr lang="en-US" altLang="en-US" sz="2800" dirty="0"/>
              <a:t> Thanks to Paula Boothe, Scott Anderson &amp; crew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6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53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Website Resources </a:t>
            </a:r>
            <a:br>
              <a:rPr lang="en-US" altLang="en-US" sz="3600" dirty="0"/>
            </a:br>
            <a:r>
              <a:rPr lang="en-US" altLang="en-US" sz="3600" dirty="0"/>
              <a:t>for Outdoor Ethics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229600" cy="3992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OE Resources in Scouting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BSA OE Website - </a:t>
            </a:r>
            <a:r>
              <a:rPr lang="en-US" altLang="en-US" dirty="0"/>
              <a:t>OutdoorEthics-BSA.org  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Resources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Programs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Calendar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427080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229350" cy="121820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Outdoor Ethics in Scouting</a:t>
            </a:r>
            <a:br>
              <a:rPr lang="en-US" altLang="en-US" sz="3600" dirty="0"/>
            </a:br>
            <a:r>
              <a:rPr lang="en-US" altLang="en-US" sz="3600" dirty="0"/>
              <a:t>Primary Resources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292" y="6174939"/>
            <a:ext cx="8555308" cy="45446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2800" dirty="0"/>
              <a:t>Links Between – Avoid Duplication</a:t>
            </a:r>
            <a:endParaRPr lang="en-US" altLang="en-US" dirty="0"/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19FC23-25E3-4AB5-AF67-53B070306BE5}"/>
              </a:ext>
            </a:extLst>
          </p:cNvPr>
          <p:cNvSpPr/>
          <p:nvPr/>
        </p:nvSpPr>
        <p:spPr>
          <a:xfrm>
            <a:off x="833555" y="1905000"/>
            <a:ext cx="2971800" cy="1790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Leave No Trace Center</a:t>
            </a:r>
            <a:br>
              <a:rPr lang="en-US" sz="2400" dirty="0"/>
            </a:br>
            <a:r>
              <a:rPr lang="en-US" sz="2400" dirty="0"/>
              <a:t>LNT.org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E9B601-F5D9-4CCD-85F0-25D978CFB161}"/>
              </a:ext>
            </a:extLst>
          </p:cNvPr>
          <p:cNvSpPr/>
          <p:nvPr/>
        </p:nvSpPr>
        <p:spPr>
          <a:xfrm>
            <a:off x="4572000" y="2073851"/>
            <a:ext cx="3124200" cy="1790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BSA </a:t>
            </a:r>
            <a:r>
              <a:rPr lang="en-US" sz="2000" dirty="0"/>
              <a:t>(Program, Books, Training)</a:t>
            </a:r>
            <a:br>
              <a:rPr lang="en-US" sz="2800" dirty="0"/>
            </a:br>
            <a:r>
              <a:rPr lang="en-US" sz="2400" dirty="0"/>
              <a:t>scouting.org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7F3B3B-07FB-4021-8E2B-8CEBDEE2FD6A}"/>
              </a:ext>
            </a:extLst>
          </p:cNvPr>
          <p:cNvSpPr/>
          <p:nvPr/>
        </p:nvSpPr>
        <p:spPr>
          <a:xfrm>
            <a:off x="2667000" y="4174589"/>
            <a:ext cx="3200400" cy="16042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BSA OE</a:t>
            </a:r>
          </a:p>
          <a:p>
            <a:pPr algn="ctr"/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FB3DD-5783-4634-9AEC-83F50FDC1F97}"/>
              </a:ext>
            </a:extLst>
          </p:cNvPr>
          <p:cNvSpPr txBox="1"/>
          <p:nvPr/>
        </p:nvSpPr>
        <p:spPr>
          <a:xfrm>
            <a:off x="282380" y="3778098"/>
            <a:ext cx="2164671" cy="92333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General Leave No Trace Info/Resources for everyone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4CAB-6CB3-4503-BF75-DA3584BD0BC5}"/>
              </a:ext>
            </a:extLst>
          </p:cNvPr>
          <p:cNvSpPr txBox="1"/>
          <p:nvPr/>
        </p:nvSpPr>
        <p:spPr>
          <a:xfrm>
            <a:off x="6153150" y="1411069"/>
            <a:ext cx="2362200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OE Info/Resources for all Scouters &amp; Scouts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21BD1-DAB5-47A0-8D1B-2C95A7E859EA}"/>
              </a:ext>
            </a:extLst>
          </p:cNvPr>
          <p:cNvSpPr txBox="1"/>
          <p:nvPr/>
        </p:nvSpPr>
        <p:spPr>
          <a:xfrm>
            <a:off x="5791200" y="5325070"/>
            <a:ext cx="2840308" cy="92333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Info/Resources for everyone teaching, learning &amp; promoting OE in Scouting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86CEA5-BD50-45C6-9977-1E4830DC1B91}"/>
              </a:ext>
            </a:extLst>
          </p:cNvPr>
          <p:cNvSpPr/>
          <p:nvPr/>
        </p:nvSpPr>
        <p:spPr>
          <a:xfrm>
            <a:off x="6714250" y="4108765"/>
            <a:ext cx="2124949" cy="923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Tread Lightly!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3F3C74-ED24-4DEC-9B13-7B5296EA998C}"/>
              </a:ext>
            </a:extLst>
          </p:cNvPr>
          <p:cNvGrpSpPr/>
          <p:nvPr/>
        </p:nvGrpSpPr>
        <p:grpSpPr>
          <a:xfrm>
            <a:off x="2667000" y="2728179"/>
            <a:ext cx="4047250" cy="2091311"/>
            <a:chOff x="2667000" y="2728179"/>
            <a:chExt cx="4047250" cy="209131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288C238-56DB-452D-A950-E6F8F71061E0}"/>
                </a:ext>
              </a:extLst>
            </p:cNvPr>
            <p:cNvCxnSpPr/>
            <p:nvPr/>
          </p:nvCxnSpPr>
          <p:spPr>
            <a:xfrm>
              <a:off x="2667000" y="3695700"/>
              <a:ext cx="457200" cy="73244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1D8C074-195A-4941-88C9-F13B900A0F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61346" y="3587080"/>
              <a:ext cx="424619" cy="71822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56DBC6E-F246-4B2E-A2A7-282A7D9005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0528" y="2983001"/>
              <a:ext cx="821472" cy="6245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F8BDF13-CA9D-45FF-932F-6B384C01D2EE}"/>
                </a:ext>
              </a:extLst>
            </p:cNvPr>
            <p:cNvCxnSpPr>
              <a:cxnSpLocks/>
            </p:cNvCxnSpPr>
            <p:nvPr/>
          </p:nvCxnSpPr>
          <p:spPr>
            <a:xfrm>
              <a:off x="3805355" y="2728179"/>
              <a:ext cx="790575" cy="46126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FCFE7F-579D-4695-8469-8B3E0714D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035" y="3697309"/>
              <a:ext cx="218146" cy="549035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844DB81-4A5B-4BA3-B06D-30A731BBF4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0390" y="3808677"/>
              <a:ext cx="228600" cy="507776"/>
            </a:xfrm>
            <a:prstGeom prst="straightConnector1">
              <a:avLst/>
            </a:prstGeom>
            <a:ln w="412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11F8D8-7751-4DBE-ACD1-A923587B2176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flipV="1">
              <a:off x="5799850" y="4570430"/>
              <a:ext cx="914400" cy="249060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9A6D77-3C79-4BF7-BF10-FE59DFF7DA8D}"/>
              </a:ext>
            </a:extLst>
          </p:cNvPr>
          <p:cNvSpPr txBox="1"/>
          <p:nvPr/>
        </p:nvSpPr>
        <p:spPr>
          <a:xfrm>
            <a:off x="7019051" y="3716119"/>
            <a:ext cx="2124949" cy="36933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Motorized Activities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8C13B6-79E4-4288-ACB2-2AEEF82BDDF3}"/>
              </a:ext>
            </a:extLst>
          </p:cNvPr>
          <p:cNvSpPr txBox="1"/>
          <p:nvPr/>
        </p:nvSpPr>
        <p:spPr>
          <a:xfrm>
            <a:off x="2743200" y="4872335"/>
            <a:ext cx="328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OutdoorEthics-BSA.org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8B53006-DA5E-470F-9EED-16028C547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1" y="5417582"/>
            <a:ext cx="4774668" cy="7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0" grpId="0" animBg="1"/>
      <p:bldP spid="11" grpId="0" animBg="1"/>
      <p:bldP spid="32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38175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OutdoorEthics-BSA.org  &lt; &gt; </a:t>
            </a:r>
            <a:br>
              <a:rPr lang="en-US" altLang="en-US" sz="3600" dirty="0"/>
            </a:br>
            <a:r>
              <a:rPr lang="en-US" altLang="en-US" sz="3600" dirty="0"/>
              <a:t>  Scouting.org/outdoor-programs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</a:t>
            </a:r>
            <a:r>
              <a:rPr lang="en-US" altLang="en-US" dirty="0"/>
              <a:t>Scouting.org - Information for “Everyone”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General Info:  Outdoor Ethics and Leave No Trace 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Official BSA OE Awareness and Action Awards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Outdoor Ethics Guide and Advisor Handbook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/>
              <a:t>Teaching Leave No Trace Manual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Conservation and other Outdoor Program areas, . . .</a:t>
            </a:r>
          </a:p>
          <a:p>
            <a:pPr lvl="1">
              <a:spcBef>
                <a:spcPct val="4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(Parts may be out of date)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/>
              <a:t> </a:t>
            </a:r>
            <a:r>
              <a:rPr lang="en-US" altLang="en-US" sz="3200" dirty="0"/>
              <a:t>OutdoorEthics-BSA.org</a:t>
            </a:r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  <a:p>
            <a:pPr eaLnBrk="1" hangingPunct="1">
              <a:spcBef>
                <a:spcPct val="40000"/>
              </a:spcBef>
            </a:pPr>
            <a:endParaRPr lang="en-US" altLang="en-US" sz="3200" dirty="0"/>
          </a:p>
          <a:p>
            <a:pPr eaLnBrk="1" hangingPunct="1">
              <a:spcBef>
                <a:spcPct val="40000"/>
              </a:spcBef>
            </a:pPr>
            <a:r>
              <a:rPr lang="en-US" altLang="en-US" sz="3200" dirty="0"/>
              <a:t> </a:t>
            </a:r>
            <a:r>
              <a:rPr lang="en-US" altLang="en-US" sz="2800" dirty="0"/>
              <a:t>Avoid Duplication - Links Both Directions</a:t>
            </a:r>
            <a:endParaRPr lang="en-US" altLang="en-US" dirty="0"/>
          </a:p>
          <a:p>
            <a:pPr marL="0" indent="0" eaLnBrk="1" hangingPunct="1">
              <a:spcBef>
                <a:spcPct val="40000"/>
              </a:spcBef>
              <a:buNone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DF808-EE1C-45AD-AD1A-6FAD7CF3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876800"/>
            <a:ext cx="585996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Website Resources </a:t>
            </a:r>
            <a:br>
              <a:rPr lang="en-US" altLang="en-US" sz="3600" dirty="0"/>
            </a:br>
            <a:r>
              <a:rPr lang="en-US" altLang="en-US" sz="3600" dirty="0"/>
              <a:t>for Outdoor Ethics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229600" cy="3992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</a:rPr>
              <a:t>OE Resources in Scouting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BSA OE Website - </a:t>
            </a:r>
            <a:r>
              <a:rPr lang="en-US" altLang="en-US" dirty="0"/>
              <a:t>OutdoorEthics-BSA.org  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Resources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Programs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Calendar</a:t>
            </a:r>
          </a:p>
          <a:p>
            <a:pPr lvl="1">
              <a:spcBef>
                <a:spcPct val="40000"/>
              </a:spcBef>
            </a:pPr>
            <a:r>
              <a:rPr lang="en-US" altLang="en-US" sz="3200" dirty="0"/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153506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</a:t>
            </a:r>
            <a:br>
              <a:rPr lang="en-US" altLang="en-US" sz="3600" dirty="0"/>
            </a:br>
            <a:r>
              <a:rPr lang="en-US" altLang="en-US" sz="4000" dirty="0"/>
              <a:t>Website Resources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8229600" cy="4297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sz="3600" dirty="0"/>
              <a:t>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OutdoorEthics-BSA.org + Scouting.org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Resources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Programs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 Calendar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 Contacts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56B3E-A14F-4423-A182-1573FCD99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285" y="2514600"/>
            <a:ext cx="5842000" cy="1051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33472-094C-43C9-A6DD-8AEF334D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67" y="3828669"/>
            <a:ext cx="5842000" cy="101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73F9D-52C9-40BC-94C5-B74964457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67" y="5059414"/>
            <a:ext cx="2674969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924800" cy="4297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Resources</a:t>
            </a:r>
            <a:endParaRPr lang="en-US" altLang="en-US" dirty="0"/>
          </a:p>
          <a:p>
            <a:pPr lvl="1">
              <a:spcBef>
                <a:spcPct val="40000"/>
              </a:spcBef>
            </a:pPr>
            <a:r>
              <a:rPr lang="en-US" altLang="en-US" dirty="0"/>
              <a:t> Trainer Course as example – 4 sections on page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 And </a:t>
            </a:r>
            <a:r>
              <a:rPr lang="en-US" altLang="en-US" dirty="0">
                <a:hlinkClick r:id="rId3"/>
              </a:rPr>
              <a:t>More Resources</a:t>
            </a:r>
            <a:endParaRPr lang="en-US" altLang="en-US" dirty="0"/>
          </a:p>
          <a:p>
            <a:pPr lvl="1">
              <a:spcBef>
                <a:spcPct val="40000"/>
              </a:spcBef>
            </a:pPr>
            <a:r>
              <a:rPr lang="en-US" altLang="en-US" dirty="0"/>
              <a:t> Point out Promotion Standards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OE in Scouting’s Outdoor Programs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Calendar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53332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297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Resources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OE in Scouting’s Outdoor Program</a:t>
            </a:r>
            <a:endParaRPr lang="en-US" altLang="en-US" dirty="0"/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 eaLnBrk="1" hangingPunct="1"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Calendar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Contacts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1C2E5-9AA1-41CE-9CC0-93387770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971800"/>
            <a:ext cx="3124200" cy="11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D4557-CEEB-4DB6-BF0F-90AC9A4F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74485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OutdoorEthics-BSA.org </a:t>
            </a:r>
            <a:endParaRPr lang="en-US" altLang="en-US" sz="4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19E36D-0D3D-4B25-B899-BD1C0735A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297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Resources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OE in Scouting’s Outdoor Programs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 </a:t>
            </a:r>
            <a:r>
              <a:rPr lang="en-US" altLang="en-US" dirty="0">
                <a:hlinkClick r:id="rId2"/>
              </a:rPr>
              <a:t>Calendar</a:t>
            </a:r>
            <a:endParaRPr lang="en-US" altLang="en-US" dirty="0"/>
          </a:p>
          <a:p>
            <a:pPr lvl="1">
              <a:spcBef>
                <a:spcPct val="40000"/>
              </a:spcBef>
            </a:pPr>
            <a:r>
              <a:rPr lang="en-US" altLang="en-US" dirty="0"/>
              <a:t> Submit your Trainer courses to be listed</a:t>
            </a:r>
          </a:p>
          <a:p>
            <a:pPr lvl="1">
              <a:spcBef>
                <a:spcPct val="40000"/>
              </a:spcBef>
            </a:pPr>
            <a:endParaRPr lang="en-US" altLang="en-US" dirty="0"/>
          </a:p>
          <a:p>
            <a:pPr marL="0" indent="0">
              <a:spcBef>
                <a:spcPct val="40000"/>
              </a:spcBef>
              <a:buNone/>
            </a:pPr>
            <a:endParaRPr lang="en-US" altLang="en-US" dirty="0">
              <a:hlinkClick r:id="rId3"/>
            </a:endParaRPr>
          </a:p>
          <a:p>
            <a:pPr>
              <a:spcBef>
                <a:spcPct val="40000"/>
              </a:spcBef>
            </a:pP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Contacts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D56B03-EC8A-4661-B1F7-12B9694A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77481"/>
            <a:ext cx="9632955" cy="12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24872</TotalTime>
  <Words>815</Words>
  <Application>Microsoft Office PowerPoint</Application>
  <PresentationFormat>On-screen Show (4:3)</PresentationFormat>
  <Paragraphs>170</Paragraphs>
  <Slides>17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Outdoor Ethics  Virtual Roundtable</vt:lpstr>
      <vt:lpstr>Website Resources  for Outdoor Ethics</vt:lpstr>
      <vt:lpstr>Outdoor Ethics in Scouting Primary Resources</vt:lpstr>
      <vt:lpstr>OutdoorEthics-BSA.org  &lt; &gt;    Scouting.org/outdoor-programs</vt:lpstr>
      <vt:lpstr>Website Resources  for Outdoor Ethics</vt:lpstr>
      <vt:lpstr>OutdoorEthics-BSA.org  Website Resources</vt:lpstr>
      <vt:lpstr>OutdoorEthics-BSA.org </vt:lpstr>
      <vt:lpstr>OutdoorEthics-BSA.org </vt:lpstr>
      <vt:lpstr>OutdoorEthics-BSA.org </vt:lpstr>
      <vt:lpstr>OutdoorEthics-BSA.org </vt:lpstr>
      <vt:lpstr>Website Resources  for Outdoor Ethics</vt:lpstr>
      <vt:lpstr>BSA OE Contacts </vt:lpstr>
      <vt:lpstr>BSA OE Contacts  Keeping It Up-To-Date</vt:lpstr>
      <vt:lpstr>BSA OE Communication Beyond the Website</vt:lpstr>
      <vt:lpstr>OutdoorEthics-BSA.org Summary</vt:lpstr>
      <vt:lpstr>BSA OE Virtual Roundtables</vt:lpstr>
      <vt:lpstr>BSA OE Virtual Roundtable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 OE – Center  ME Database Project</dc:title>
  <dc:creator>Mark</dc:creator>
  <cp:lastModifiedBy>Mark Hammer</cp:lastModifiedBy>
  <cp:revision>207</cp:revision>
  <cp:lastPrinted>2020-12-02T21:51:25Z</cp:lastPrinted>
  <dcterms:created xsi:type="dcterms:W3CDTF">2017-12-05T14:22:34Z</dcterms:created>
  <dcterms:modified xsi:type="dcterms:W3CDTF">2020-12-04T01:47:52Z</dcterms:modified>
</cp:coreProperties>
</file>