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360" r:id="rId2"/>
    <p:sldId id="256" r:id="rId3"/>
    <p:sldId id="320" r:id="rId4"/>
    <p:sldId id="357" r:id="rId5"/>
    <p:sldId id="358" r:id="rId6"/>
    <p:sldId id="359" r:id="rId7"/>
    <p:sldId id="363" r:id="rId8"/>
    <p:sldId id="361" r:id="rId9"/>
    <p:sldId id="362" r:id="rId10"/>
    <p:sldId id="332" r:id="rId11"/>
    <p:sldId id="333" r:id="rId12"/>
    <p:sldId id="364" r:id="rId13"/>
    <p:sldId id="341" r:id="rId14"/>
    <p:sldId id="342" r:id="rId15"/>
    <p:sldId id="260" r:id="rId16"/>
    <p:sldId id="292" r:id="rId17"/>
    <p:sldId id="286" r:id="rId18"/>
    <p:sldId id="318" r:id="rId19"/>
    <p:sldId id="294" r:id="rId20"/>
    <p:sldId id="319" r:id="rId21"/>
    <p:sldId id="349" r:id="rId22"/>
    <p:sldId id="293" r:id="rId23"/>
    <p:sldId id="314" r:id="rId24"/>
    <p:sldId id="312" r:id="rId25"/>
    <p:sldId id="365" r:id="rId26"/>
    <p:sldId id="336" r:id="rId27"/>
    <p:sldId id="302" r:id="rId28"/>
    <p:sldId id="303" r:id="rId29"/>
    <p:sldId id="304" r:id="rId30"/>
    <p:sldId id="343" r:id="rId31"/>
    <p:sldId id="345" r:id="rId32"/>
    <p:sldId id="298" r:id="rId33"/>
    <p:sldId id="305" r:id="rId34"/>
    <p:sldId id="337" r:id="rId35"/>
    <p:sldId id="344" r:id="rId36"/>
    <p:sldId id="347" r:id="rId37"/>
    <p:sldId id="309" r:id="rId38"/>
    <p:sldId id="306" r:id="rId39"/>
    <p:sldId id="307" r:id="rId40"/>
    <p:sldId id="348" r:id="rId41"/>
    <p:sldId id="308" r:id="rId42"/>
    <p:sldId id="310" r:id="rId43"/>
    <p:sldId id="311" r:id="rId44"/>
    <p:sldId id="338" r:id="rId45"/>
    <p:sldId id="316" r:id="rId46"/>
    <p:sldId id="317" r:id="rId47"/>
    <p:sldId id="369" r:id="rId48"/>
    <p:sldId id="367" r:id="rId49"/>
    <p:sldId id="368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60B356B-E9FE-4569-BC29-6E1AE1C39ECE}" type="datetimeFigureOut">
              <a:rPr lang="en-US" smtClean="0"/>
              <a:t>Wed 12/2/20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0130B62-626F-4037-8D29-CBDCD5AF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dirty="0"/>
              <a:t>Council Outdoor Ethics Advocates are vital!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 Your Important Responsibilities:</a:t>
            </a:r>
          </a:p>
          <a:p>
            <a:pPr marL="440695" lvl="1" defTabSz="881390">
              <a:spcBef>
                <a:spcPct val="40000"/>
              </a:spcBef>
              <a:defRPr/>
            </a:pPr>
            <a:r>
              <a:rPr lang="en-US" altLang="en-US" dirty="0"/>
              <a:t>Recruiting - Building Your Committee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Teaching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Promoting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Reporting</a:t>
            </a:r>
          </a:p>
          <a:p>
            <a:pPr eaLnBrk="1" hangingPunct="1">
              <a:spcBef>
                <a:spcPct val="40000"/>
              </a:spcBef>
            </a:pPr>
            <a:endParaRPr lang="en-US" altLang="en-US" dirty="0"/>
          </a:p>
          <a:p>
            <a:pPr>
              <a:spcBef>
                <a:spcPct val="40000"/>
              </a:spcBef>
            </a:pPr>
            <a:endParaRPr lang="en-US" altLang="en-US" dirty="0"/>
          </a:p>
          <a:p>
            <a:pPr>
              <a:spcBef>
                <a:spcPct val="40000"/>
              </a:spcBef>
            </a:pPr>
            <a:r>
              <a:rPr lang="en-US" altLang="en-US" dirty="0"/>
              <a:t>Discuss some ways we can support YOU!</a:t>
            </a:r>
          </a:p>
          <a:p>
            <a:pPr lvl="1">
              <a:spcBef>
                <a:spcPct val="40000"/>
              </a:spcBef>
            </a:pPr>
            <a:r>
              <a:rPr lang="en-US" altLang="en-US" sz="2300" dirty="0"/>
              <a:t>(Many of you are already familiar with much of this)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30B62-626F-4037-8D29-CBDCD5AF08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5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30B62-626F-4037-8D29-CBDCD5AF088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30B62-626F-4037-8D29-CBDCD5AF088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849DA-73E7-4170-ACF1-744ED07B4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EDAEA-1C65-4D6C-B478-C5164CBEF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62409-08F3-45C7-B591-3B101F39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44C8-7696-4EBC-80C6-37E72E2E8BD8}" type="datetimeFigureOut">
              <a:rPr lang="en-US" smtClean="0"/>
              <a:t>Wed 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6593F-087E-4714-9D70-47CB84E4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08540-06A4-48B9-963C-37CA7C3B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818-41DA-4738-A0A9-597A3099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E052-2165-47A0-9241-300DC087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64374-23E3-404D-B614-F5C0A349A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48E55-F75F-4017-9937-682D40D5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CD2D1-6CC3-47EE-9445-33AD049E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04B55-405E-4E1A-AC24-B085379D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7725B-CC97-46DB-B462-9D53362567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96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5B141-B97A-4221-B629-FEF19FF78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815FF-2764-454B-98E6-619086793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1AA50-52FC-48FA-B194-E4320034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FC4E3-4423-4BF5-9F16-66D5F49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08759-2762-4104-843A-BA1CB712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38212-CC92-4935-88BC-C44BBFE84A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88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8AA2FC-6FBE-4F4B-903E-53113949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00B3B4-67D6-4ACE-BDCF-34C2D4A9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691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AB37-B597-41CC-8423-257C577F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EFA94-9124-4E75-836D-85094F6C2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E3FAB-D52D-4904-A469-A5C2D5A0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08D80-0B14-42DB-84DA-A39312B4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A843D-5B63-419E-A68F-F1F5EB80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8121C-6355-4047-B16C-AD91F71D40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09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F951-10D3-4F01-9440-3A330179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D210C-B0D3-4A60-9CB6-C398AEC25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74097-E713-4C3F-B08B-582B64BD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DE2F3-8D17-4E4C-B466-067F7B7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D4A44-65FF-4D2A-9CF0-BFF7F14F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47906-F326-4B05-B836-12ED68588C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60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4917-98B6-4466-A521-0E20A011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DD8FB-3F12-489B-AC08-B70F6367F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7BBE5-7749-43F6-8CA9-73B6E7E63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C966B-F31C-4AFF-BF84-08D4869A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F8A8D-AD76-44A7-8588-278C62CD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58CF7-3852-4709-8C70-BFD75542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33C0-125B-4FFE-8822-B28314FB78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1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FE8A-E235-4CD4-9C1C-9510EA93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C7B3F-86CD-46AE-8003-7400E384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879E8-15C7-4458-BC5F-003F0A268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05398-1458-4EB3-93C4-8EE733E48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56D13-5C2E-489B-990C-4D32032D8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4796D-754D-457F-91A6-B2FB100B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96D53-2CB4-4042-962B-8332517F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A5FDB9-E68C-40D6-95D9-7B822DE8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70035-1CB8-4106-BA03-0B4B0197F85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28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9DE0-B769-416B-AFF0-E17F555A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0DFEC-8D1B-44B4-97C3-88AE1B2F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5BA68-4501-4A77-AA11-4403C515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B69EC-CE42-4631-B11A-CC9DFA89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6956B-5CE0-4241-85EE-52669A2FF9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45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48ED3-FB89-484F-B7A4-16DA5A23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81AB9-9018-4ACB-AF9E-A88D38BA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A9911-406F-41A9-9E22-8876B15E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63E1C-0EA5-4BC9-9699-35B4097BDB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4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C384-B21C-4BA3-8EA3-EA2E9166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2DAC-5208-4685-9804-E4DC359B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88500-7C02-42C6-AC17-D2665B51E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933A0-67DF-4A9A-981E-AADE0D89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7101E-CE38-41DF-A031-13C7EC67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027B5-0266-4D08-87FA-7BA30507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F1E1A-7EA6-45BA-87D2-DFE7C88A4E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67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CEFF-37E9-4B2C-B8E8-31D12343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823223-461C-4D13-B25D-6EDA731CA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CE764-DA50-4D5B-BC20-1A496A629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A48CF-1D0F-44C7-98AA-36B09F98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DE2ED-2D33-4AA0-A5D1-E0E42CA2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CAEE5-BFC6-4F98-98BF-8097158E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9BBA5-F5CF-49C1-B2D8-15F44F4C58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75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D5959-E648-4A73-AE47-BC519671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14252-73B3-4675-970F-9D4D4B945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CDDEE-E003-4C1A-A2C4-CDC23F6DA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63BF3-0A7F-4FB2-AC69-D7CAA2284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DDE64-10F1-4AE7-8DAE-B2DAB1346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9E3ED4-3C5D-42F7-AC40-601F579912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8" descr="OE_logo300">
            <a:extLst>
              <a:ext uri="{FF2B5EF4-FFF2-40B4-BE49-F238E27FC236}">
                <a16:creationId xmlns:a16="http://schemas.microsoft.com/office/drawing/2014/main" id="{7B682665-AC42-4428-89D7-11FECB76D4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52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2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outdoorethics-bsa.org/AnnualRepor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outdoorethics-bsa.org/OEAtools/eventReporting.ph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ure.outdoorethics-bsa.org/DemoCouncil/report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ecure.outdoorethics-bsa.org/DemoCouncil/report/admin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webmaster@OutdoorEthics-BSA.or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webmaster@OutdoorEthics-BSA.or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webmaster@OutdoorEthics-BSA.or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updates@outdoorethics-bsa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48827CB-F21E-4E07-91C5-7F815D5434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6764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800" dirty="0"/>
              <a:t>Outdoor Ethics </a:t>
            </a:r>
            <a:br>
              <a:rPr lang="en-US" altLang="en-US" sz="4800" dirty="0"/>
            </a:br>
            <a:r>
              <a:rPr lang="en-US" altLang="en-US" sz="4800" dirty="0"/>
              <a:t>Virtual Roundtable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A8B7B25-9ADE-42FC-B3BB-F86C907931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236482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December 2, 2020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Mark Hammer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2000" dirty="0"/>
              <a:t>BSA Outdoor Ethics </a:t>
            </a:r>
            <a:r>
              <a:rPr lang="en-US" altLang="en-US" sz="2000" dirty="0" err="1"/>
              <a:t>Subcommitee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OutdoorEthics-BSA.org webmaster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65126"/>
            <a:ext cx="68389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OutdoorEthics-BSA.org Database</a:t>
            </a:r>
            <a:br>
              <a:rPr lang="en-US" altLang="en-US" sz="3600" dirty="0"/>
            </a:br>
            <a:r>
              <a:rPr lang="en-US" altLang="en-US" sz="2800" dirty="0"/>
              <a:t>Other Information</a:t>
            </a:r>
            <a:endParaRPr lang="en-US" altLang="en-US" sz="40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4496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2200"/>
                </a:solidFill>
                <a:latin typeface="Verdana" panose="020B0604030504040204" pitchFamily="34" charset="0"/>
              </a:rPr>
              <a:t>People / Roles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2200"/>
                </a:solidFill>
                <a:latin typeface="Verdana" panose="020B0604030504040204" pitchFamily="34" charset="0"/>
              </a:rPr>
              <a:t>Annual Reporting Data</a:t>
            </a:r>
          </a:p>
          <a:p>
            <a:pPr lvl="1">
              <a:lnSpc>
                <a:spcPct val="120000"/>
              </a:lnSpc>
            </a:pPr>
            <a:r>
              <a:rPr lang="en-US" altLang="en-US" sz="2200" dirty="0">
                <a:solidFill>
                  <a:srgbClr val="002200"/>
                </a:solidFill>
                <a:latin typeface="Verdana" panose="020B0604030504040204" pitchFamily="34" charset="0"/>
              </a:rPr>
              <a:t>Event Reporting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Councils (Districts) / Areas / Regions</a:t>
            </a:r>
          </a:p>
          <a:p>
            <a:pPr>
              <a:lnSpc>
                <a:spcPct val="120000"/>
              </a:lnSpc>
            </a:pPr>
            <a:r>
              <a:rPr lang="en-US" altLang="en-US" sz="2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ME Course History</a:t>
            </a:r>
          </a:p>
          <a:p>
            <a:pPr lvl="1">
              <a:lnSpc>
                <a:spcPct val="120000"/>
              </a:lnSpc>
            </a:pPr>
            <a:r>
              <a:rPr lang="en-US" altLang="en-US" sz="2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ME Instructors</a:t>
            </a:r>
            <a:endParaRPr lang="en-US" altLang="en-US" sz="19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COEA Training &amp; Event </a:t>
            </a:r>
            <a:r>
              <a:rPr lang="en-US" altLang="en-US" sz="17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(OE Conference) </a:t>
            </a:r>
            <a:r>
              <a:rPr lang="en-US" altLang="en-US" sz="2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Attendance</a:t>
            </a:r>
          </a:p>
          <a:p>
            <a:pPr>
              <a:lnSpc>
                <a:spcPct val="120000"/>
              </a:lnSpc>
            </a:pPr>
            <a:r>
              <a:rPr lang="en-US" altLang="en-US" sz="2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Event Registration Data</a:t>
            </a:r>
          </a:p>
          <a:p>
            <a:pPr>
              <a:lnSpc>
                <a:spcPct val="120000"/>
              </a:lnSpc>
            </a:pPr>
            <a:r>
              <a:rPr lang="en-US" altLang="en-US" sz="2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Center Database Comparison</a:t>
            </a:r>
          </a:p>
          <a:p>
            <a:pPr marL="0" indent="0" algn="l">
              <a:lnSpc>
                <a:spcPct val="120000"/>
              </a:lnSpc>
              <a:buNone/>
            </a:pPr>
            <a:endParaRPr lang="en-US" altLang="en-US" sz="2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3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65126"/>
            <a:ext cx="68389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OutdoorEthics-BSA.org Database</a:t>
            </a:r>
            <a:endParaRPr lang="en-US" altLang="en-US" sz="40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382000" cy="414496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2200"/>
                </a:solidFill>
                <a:latin typeface="Verdana" panose="020B0604030504040204" pitchFamily="34" charset="0"/>
              </a:rPr>
              <a:t>Public Information </a:t>
            </a:r>
            <a:r>
              <a:rPr lang="en-US" altLang="en-US" sz="2000" dirty="0">
                <a:solidFill>
                  <a:srgbClr val="002200"/>
                </a:solidFill>
                <a:latin typeface="Verdana" panose="020B0604030504040204" pitchFamily="34" charset="0"/>
              </a:rPr>
              <a:t>(Listed on website for anyone)</a:t>
            </a:r>
            <a:endParaRPr lang="en-US" altLang="en-US" sz="2600" dirty="0">
              <a:solidFill>
                <a:srgbClr val="002200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en-US" sz="2200" dirty="0">
                <a:solidFill>
                  <a:srgbClr val="002200"/>
                </a:solidFill>
                <a:latin typeface="Verdana" panose="020B0604030504040204" pitchFamily="34" charset="0"/>
              </a:rPr>
              <a:t>Per-Council OE Contacts </a:t>
            </a:r>
            <a:r>
              <a:rPr lang="en-US" altLang="en-US" sz="1800" dirty="0">
                <a:solidFill>
                  <a:srgbClr val="002200"/>
                </a:solidFill>
                <a:latin typeface="Verdana" panose="020B0604030504040204" pitchFamily="34" charset="0"/>
              </a:rPr>
              <a:t>(MEs/OEAs)</a:t>
            </a:r>
            <a:r>
              <a:rPr lang="en-US" altLang="en-US" sz="2200" dirty="0">
                <a:solidFill>
                  <a:srgbClr val="002200"/>
                </a:solidFill>
                <a:latin typeface="Verdana" panose="020B0604030504040204" pitchFamily="34" charset="0"/>
              </a:rPr>
              <a:t>, AOEAs, OES, . . .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solidFill>
                  <a:srgbClr val="002200"/>
                </a:solidFill>
                <a:latin typeface="Verdana" panose="020B0604030504040204" pitchFamily="34" charset="0"/>
              </a:rPr>
              <a:t>Name, Council, City, Role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solidFill>
                  <a:srgbClr val="002200"/>
                </a:solidFill>
                <a:latin typeface="Verdana" panose="020B0604030504040204" pitchFamily="34" charset="0"/>
              </a:rPr>
              <a:t>Email and Phone - </a:t>
            </a: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If We Have Permission to List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2200"/>
                </a:solidFill>
                <a:latin typeface="Verdana" panose="020B0604030504040204" pitchFamily="34" charset="0"/>
              </a:rPr>
              <a:t>Confidential Information</a:t>
            </a:r>
            <a:r>
              <a:rPr lang="en-US" altLang="en-US" sz="1800" dirty="0">
                <a:solidFill>
                  <a:srgbClr val="002200"/>
                </a:solidFill>
                <a:latin typeface="Verdana" panose="020B0604030504040204" pitchFamily="34" charset="0"/>
              </a:rPr>
              <a:t>(Limited Access, Need to Know Basis)</a:t>
            </a:r>
            <a:endParaRPr lang="en-US" altLang="en-US" sz="800" dirty="0">
              <a:solidFill>
                <a:srgbClr val="002200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solidFill>
                  <a:srgbClr val="002200"/>
                </a:solidFill>
                <a:latin typeface="Verdana" panose="020B0604030504040204" pitchFamily="34" charset="0"/>
              </a:rPr>
              <a:t>Additional People Info:  Emails and Phones, </a:t>
            </a:r>
            <a:r>
              <a:rPr lang="en-US" altLang="en-US" sz="2000" b="1" dirty="0">
                <a:solidFill>
                  <a:srgbClr val="002200"/>
                </a:solidFill>
                <a:latin typeface="Verdana" panose="020B0604030504040204" pitchFamily="34" charset="0"/>
              </a:rPr>
              <a:t>Status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solidFill>
                  <a:srgbClr val="002200"/>
                </a:solidFill>
                <a:latin typeface="Verdana" panose="020B0604030504040204" pitchFamily="34" charset="0"/>
              </a:rPr>
              <a:t>Councils’ Annual Reports, Event Reporting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solidFill>
                  <a:srgbClr val="002200"/>
                </a:solidFill>
                <a:latin typeface="Verdana" panose="020B0604030504040204" pitchFamily="34" charset="0"/>
              </a:rPr>
              <a:t>OEAs can access this through </a:t>
            </a:r>
            <a:r>
              <a:rPr lang="en-US" altLang="en-US" sz="2000" b="1" dirty="0">
                <a:solidFill>
                  <a:srgbClr val="002200"/>
                </a:solidFill>
                <a:latin typeface="Verdana" panose="020B0604030504040204" pitchFamily="34" charset="0"/>
              </a:rPr>
              <a:t>OEA Tools</a:t>
            </a:r>
            <a:endParaRPr lang="en-US" altLang="en-US" sz="20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</a:endParaRPr>
          </a:p>
          <a:p>
            <a:pPr marL="342900" lvl="1" indent="0">
              <a:lnSpc>
                <a:spcPct val="120000"/>
              </a:lnSpc>
              <a:buNone/>
            </a:pPr>
            <a:endParaRPr lang="en-US" altLang="en-US" sz="20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Other Private Information is further restricted</a:t>
            </a:r>
          </a:p>
        </p:txBody>
      </p:sp>
    </p:spTree>
    <p:extLst>
      <p:ext uri="{BB962C8B-B14F-4D97-AF65-F5344CB8AC3E}">
        <p14:creationId xmlns:p14="http://schemas.microsoft.com/office/powerpoint/2010/main" val="35912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7448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Agenda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51037"/>
            <a:ext cx="8229600" cy="47545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Review COEA Reporting Responsibilities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Background - BSA OE Contacts Database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 Reporting – Your OE Advocate Tools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Annual Reporting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Verifying Your Council OE Contacts</a:t>
            </a:r>
          </a:p>
          <a:p>
            <a:pPr lvl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Event Reporting Tool</a:t>
            </a:r>
          </a:p>
          <a:p>
            <a:pPr lvl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Event Registration Tool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Q &amp; A</a:t>
            </a:r>
          </a:p>
        </p:txBody>
      </p:sp>
    </p:spTree>
    <p:extLst>
      <p:ext uri="{BB962C8B-B14F-4D97-AF65-F5344CB8AC3E}">
        <p14:creationId xmlns:p14="http://schemas.microsoft.com/office/powerpoint/2010/main" val="496172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65126"/>
            <a:ext cx="68389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Annual OE Report</a:t>
            </a:r>
            <a:endParaRPr lang="en-US" altLang="en-US" sz="32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57A486A-123B-4C7E-8C40-9A84F3915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53400" cy="42211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sz="3400" dirty="0"/>
              <a:t>COEAs are asked to report at the end of each calendar year.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Report form available in Nov, please submit by late January.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OE Subcommittee uses the information to assess progress/status of OE &amp; Leave No Trace across the BSA. 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3100" dirty="0"/>
              <a:t>Which Councils are doing well and where more support is needed.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3100" dirty="0"/>
              <a:t>Overall progress / trends in Leave No Trace education.</a:t>
            </a:r>
            <a:endParaRPr lang="en-US" sz="2900" dirty="0"/>
          </a:p>
          <a:p>
            <a:pPr>
              <a:spcBef>
                <a:spcPts val="1200"/>
              </a:spcBef>
            </a:pPr>
            <a:r>
              <a:rPr lang="en-US" sz="3400" dirty="0"/>
              <a:t>Summary is included in OES annual reports to the Leave No Trace Center and to the BSA Outdoor Program Committee.</a:t>
            </a:r>
            <a:br>
              <a:rPr lang="en-US" sz="3400" dirty="0"/>
            </a:br>
            <a:endParaRPr lang="en-US" sz="3400" dirty="0"/>
          </a:p>
          <a:p>
            <a:pPr marL="171450" lvl="2">
              <a:spcBef>
                <a:spcPts val="1200"/>
              </a:spcBef>
              <a:buSzPts val="2200"/>
            </a:pPr>
            <a:r>
              <a:rPr lang="en-US" sz="3400" b="1" dirty="0"/>
              <a:t>Thank You </a:t>
            </a:r>
            <a:r>
              <a:rPr lang="en-US" sz="3400" dirty="0"/>
              <a:t>for taking the time to </a:t>
            </a:r>
            <a:r>
              <a:rPr lang="en-US" sz="3400" b="1" dirty="0"/>
              <a:t>REPORT</a:t>
            </a:r>
            <a:r>
              <a:rPr lang="en-US" sz="3400" dirty="0"/>
              <a:t> the Outdoor Ethics progress in your council!</a:t>
            </a:r>
          </a:p>
          <a:p>
            <a:pPr marL="171450" lvl="2">
              <a:spcBef>
                <a:spcPts val="750"/>
              </a:spcBef>
              <a:spcAft>
                <a:spcPts val="0"/>
              </a:spcAft>
              <a:buSzPts val="2200"/>
            </a:pPr>
            <a:endParaRPr lang="en-US" sz="3200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64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65126"/>
            <a:ext cx="64008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Annual OE Report</a:t>
            </a:r>
            <a:endParaRPr lang="en-US" altLang="en-US" sz="32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57A486A-123B-4C7E-8C40-9A84F3915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848600" cy="4587874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/>
              <a:t>What are the survey questions?</a:t>
            </a:r>
          </a:p>
          <a:p>
            <a:pPr lvl="1"/>
            <a:r>
              <a:rPr lang="en-US" dirty="0"/>
              <a:t>(Little change in the past several years.)</a:t>
            </a:r>
          </a:p>
          <a:p>
            <a:pPr lvl="1"/>
            <a:r>
              <a:rPr lang="en-US" sz="3000" dirty="0"/>
              <a:t>See the form:  </a:t>
            </a:r>
            <a:r>
              <a:rPr lang="en-US" sz="3000" dirty="0">
                <a:hlinkClick r:id="rId2"/>
              </a:rPr>
              <a:t>OutdoorEthics-BSA.org/</a:t>
            </a:r>
            <a:r>
              <a:rPr lang="en-US" sz="3000" dirty="0" err="1">
                <a:hlinkClick r:id="rId2"/>
              </a:rPr>
              <a:t>AnnualReport</a:t>
            </a:r>
            <a:endParaRPr lang="en-US" sz="3000" dirty="0"/>
          </a:p>
          <a:p>
            <a:pPr>
              <a:spcBef>
                <a:spcPts val="1200"/>
              </a:spcBef>
            </a:pPr>
            <a:r>
              <a:rPr lang="en-US" sz="3400" dirty="0"/>
              <a:t>Submit the info you know, then go back to the form and add more data as you get it.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Area OEAs, Region OECs, OES can see what has  been submitted (&amp; follow-up).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How to gather the data?</a:t>
            </a:r>
          </a:p>
          <a:p>
            <a:pPr lvl="1">
              <a:spcBef>
                <a:spcPts val="600"/>
              </a:spcBef>
            </a:pPr>
            <a:r>
              <a:rPr lang="en-US" sz="3000" dirty="0"/>
              <a:t>Keep records, and poll your MEs and Trainers.</a:t>
            </a:r>
          </a:p>
          <a:p>
            <a:pPr lvl="1">
              <a:spcBef>
                <a:spcPts val="600"/>
              </a:spcBef>
            </a:pPr>
            <a:r>
              <a:rPr lang="en-US" sz="3000" dirty="0"/>
              <a:t>Don’t wait until the end of the year.  </a:t>
            </a:r>
            <a:br>
              <a:rPr lang="en-US" sz="3000" dirty="0"/>
            </a:br>
            <a:r>
              <a:rPr lang="en-US" dirty="0"/>
              <a:t>(There is a tool to help!)</a:t>
            </a:r>
            <a:endParaRPr lang="en-US" sz="3000" dirty="0"/>
          </a:p>
          <a:p>
            <a:pPr>
              <a:spcBef>
                <a:spcPts val="1200"/>
              </a:spcBef>
            </a:pPr>
            <a:r>
              <a:rPr lang="en-US" sz="3800" dirty="0"/>
              <a:t> Questions?</a:t>
            </a:r>
          </a:p>
          <a:p>
            <a:pPr marL="171450" lvl="2">
              <a:spcBef>
                <a:spcPts val="750"/>
              </a:spcBef>
              <a:spcAft>
                <a:spcPts val="0"/>
              </a:spcAft>
              <a:buSzPts val="2200"/>
            </a:pPr>
            <a:endParaRPr lang="en-US" sz="3200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24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OEA Tools - Functions</a:t>
            </a:r>
            <a:endParaRPr lang="en-US" altLang="en-US" sz="32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57A486A-123B-4C7E-8C40-9A84F3915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534400" cy="42211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Council OE Advocates: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Contact info for your MEs and MTTs.  </a:t>
            </a:r>
          </a:p>
          <a:p>
            <a:pPr lvl="2">
              <a:lnSpc>
                <a:spcPct val="110000"/>
              </a:lnSpc>
              <a:spcBef>
                <a:spcPts val="200"/>
              </a:spcBef>
            </a:pPr>
            <a:r>
              <a:rPr lang="en-US" sz="2600" dirty="0"/>
              <a:t>Verify/Remove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Your Annual Report(s)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Event Reporting Summaries   </a:t>
            </a:r>
            <a:r>
              <a:rPr lang="en-US" sz="2100" dirty="0"/>
              <a:t>(COEA Opt-In)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Event Registration Admin 	</a:t>
            </a:r>
            <a:r>
              <a:rPr lang="en-US" sz="2100" dirty="0">
                <a:solidFill>
                  <a:schemeClr val="bg1">
                    <a:lumMod val="65000"/>
                  </a:schemeClr>
                </a:solidFill>
              </a:rPr>
              <a:t>(COEA Opt-In)</a:t>
            </a:r>
            <a:endParaRPr lang="en-US" sz="2100" dirty="0"/>
          </a:p>
          <a:p>
            <a:pPr>
              <a:lnSpc>
                <a:spcPct val="140000"/>
              </a:lnSpc>
            </a:pPr>
            <a:r>
              <a:rPr lang="en-US" b="1" dirty="0"/>
              <a:t>Area OE Advocates: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Contact info for your Councils’ COEAs, MEs and MTTs.</a:t>
            </a:r>
          </a:p>
          <a:p>
            <a:pPr lvl="2">
              <a:lnSpc>
                <a:spcPct val="110000"/>
              </a:lnSpc>
              <a:spcBef>
                <a:spcPts val="200"/>
              </a:spcBef>
            </a:pPr>
            <a:r>
              <a:rPr lang="en-US" sz="2600" dirty="0"/>
              <a:t>Verify/Remove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Annual Reporting status overview and details for your Councils.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OEA Tools - Access</a:t>
            </a:r>
            <a:endParaRPr lang="en-US" altLang="en-US" sz="32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57A486A-123B-4C7E-8C40-9A84F3915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534400" cy="4221163"/>
          </a:xfrm>
        </p:spPr>
        <p:txBody>
          <a:bodyPr>
            <a:normAutofit/>
          </a:bodyPr>
          <a:lstStyle/>
          <a:p>
            <a:r>
              <a:rPr lang="en-US" altLang="en-US" dirty="0"/>
              <a:t>OutdoorEthics-BSA.org/</a:t>
            </a:r>
            <a:r>
              <a:rPr lang="en-US" altLang="en-US" dirty="0" err="1"/>
              <a:t>OEAtools</a:t>
            </a:r>
            <a:endParaRPr lang="en-US" altLang="en-US" dirty="0"/>
          </a:p>
          <a:p>
            <a:endParaRPr lang="en-US" dirty="0"/>
          </a:p>
          <a:p>
            <a:r>
              <a:rPr lang="en-US" b="1" dirty="0"/>
              <a:t>Get your Key</a:t>
            </a:r>
          </a:p>
          <a:p>
            <a:pPr lvl="1"/>
            <a:r>
              <a:rPr lang="en-US" dirty="0"/>
              <a:t>Use the form to request your key.</a:t>
            </a:r>
          </a:p>
          <a:p>
            <a:pPr lvl="1"/>
            <a:r>
              <a:rPr lang="en-US" dirty="0"/>
              <a:t>You will receive an email with the link.</a:t>
            </a:r>
          </a:p>
          <a:p>
            <a:pPr lvl="1"/>
            <a:r>
              <a:rPr lang="en-US" dirty="0"/>
              <a:t>Bookmark the page.</a:t>
            </a:r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C23E7-7CA5-444A-AE3E-D4AA41E5A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082000"/>
            <a:ext cx="2200582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3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Council OEA Tools</a:t>
            </a:r>
            <a:endParaRPr lang="en-US" alt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16184-C146-4A23-9A13-F77358AA2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16" y="1447800"/>
            <a:ext cx="6700934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3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65126"/>
            <a:ext cx="72961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COEA Tools – </a:t>
            </a:r>
            <a:br>
              <a:rPr lang="en-US" altLang="en-US" sz="4400" b="1" dirty="0"/>
            </a:br>
            <a:r>
              <a:rPr lang="en-US" altLang="en-US" sz="4400" b="1" dirty="0"/>
              <a:t>Contacts &amp; Verification</a:t>
            </a:r>
            <a:endParaRPr lang="en-US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4C650B9-EE2C-484D-BAE0-B6618559E6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3048000" cy="4221163"/>
          </a:xfrm>
        </p:spPr>
        <p:txBody>
          <a:bodyPr>
            <a:normAutofit/>
          </a:bodyPr>
          <a:lstStyle/>
          <a:p>
            <a:r>
              <a:rPr lang="en-US" altLang="en-US" dirty="0"/>
              <a:t>Contact info for your COEA, MEs, MTTs</a:t>
            </a:r>
          </a:p>
          <a:p>
            <a:r>
              <a:rPr lang="en-US" dirty="0"/>
              <a:t>May include non-public emails, phones.</a:t>
            </a:r>
          </a:p>
          <a:p>
            <a:r>
              <a:rPr lang="en-US" dirty="0"/>
              <a:t>Maintain Confidentiality!</a:t>
            </a:r>
            <a:br>
              <a:rPr lang="en-US" dirty="0"/>
            </a:br>
            <a:r>
              <a:rPr lang="en-US" sz="2000" dirty="0"/>
              <a:t>(blurred for these slides)</a:t>
            </a:r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3174B-C3C6-4D40-9D7F-0472AC05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883919"/>
            <a:ext cx="4977146" cy="436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83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65126"/>
            <a:ext cx="66103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Verify Contact Status</a:t>
            </a:r>
            <a:endParaRPr lang="en-US" alt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28220-7E40-49C5-B04A-D8F311652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4267200"/>
            <a:ext cx="8515350" cy="2505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007E17-EC56-4FBF-A5DD-1A9DD38FC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752600"/>
            <a:ext cx="8146923" cy="222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2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48827CB-F21E-4E07-91C5-7F815D5434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6764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400" dirty="0"/>
              <a:t>Outdoor Ethics Advocate Reporting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A8B7B25-9ADE-42FC-B3BB-F86C907931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236482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BSA OE Virtual Roundtable</a:t>
            </a:r>
            <a:br>
              <a:rPr lang="en-US" altLang="en-US" sz="2400" dirty="0"/>
            </a:br>
            <a:r>
              <a:rPr lang="en-US" altLang="en-US" sz="2400" dirty="0"/>
              <a:t>Dec 2, 2020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Mark Hammer</a:t>
            </a:r>
            <a:br>
              <a:rPr lang="en-US" altLang="en-US" sz="2800" dirty="0"/>
            </a:br>
            <a:r>
              <a:rPr lang="en-US" altLang="en-US" sz="2000" dirty="0"/>
              <a:t>BSA Outdoor Ethics </a:t>
            </a:r>
            <a:r>
              <a:rPr lang="en-US" altLang="en-US" sz="2000" dirty="0" err="1"/>
              <a:t>Subcommitee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OutdoorEthics-BSA.org webmaster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65126"/>
            <a:ext cx="39624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Not Verified?</a:t>
            </a:r>
            <a:endParaRPr lang="en-US" alt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8EB347-FFD6-490B-B376-0F07D4B96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05000"/>
            <a:ext cx="6378395" cy="48082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D4880F-589B-4915-BF82-6CDA501A1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778756"/>
            <a:ext cx="1993204" cy="4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60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65126"/>
            <a:ext cx="65532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</a:t>
            </a:r>
            <a:br>
              <a:rPr lang="en-US" altLang="en-US" sz="4400" b="1" dirty="0"/>
            </a:br>
            <a:r>
              <a:rPr lang="en-US" altLang="en-US" sz="4400" b="1" dirty="0"/>
              <a:t>Your Contacts, Verify</a:t>
            </a:r>
            <a:endParaRPr lang="en-US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4C650B9-EE2C-484D-BAE0-B6618559E6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3268" y="2057400"/>
            <a:ext cx="6159531" cy="4221163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 Any Questions?</a:t>
            </a:r>
            <a:endParaRPr lang="en-US" sz="2400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38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Area OEA Tools</a:t>
            </a:r>
            <a:endParaRPr lang="en-US" alt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BC80E-52A8-4F33-B5C0-0484CCD5B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88613"/>
            <a:ext cx="6878198" cy="500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52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7448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AOEA Tools</a:t>
            </a:r>
            <a:br>
              <a:rPr lang="en-US" altLang="en-US" sz="4400" b="1" dirty="0"/>
            </a:br>
            <a:r>
              <a:rPr lang="en-US" altLang="en-US" sz="4400" b="1" dirty="0"/>
              <a:t>Contacts &amp; Verification</a:t>
            </a:r>
            <a:endParaRPr lang="en-US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4C650B9-EE2C-484D-BAE0-B6618559E6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114800" cy="4221163"/>
          </a:xfrm>
        </p:spPr>
        <p:txBody>
          <a:bodyPr>
            <a:normAutofit/>
          </a:bodyPr>
          <a:lstStyle/>
          <a:p>
            <a:r>
              <a:rPr lang="en-US" sz="2800" dirty="0"/>
              <a:t>Same as COEA Contacts, except you see all your Councils.</a:t>
            </a:r>
          </a:p>
          <a:p>
            <a:r>
              <a:rPr lang="en-US" sz="2800" dirty="0"/>
              <a:t>Maintain Confidentiality!</a:t>
            </a:r>
            <a:br>
              <a:rPr lang="en-US" sz="2800" dirty="0"/>
            </a:br>
            <a:r>
              <a:rPr lang="en-US" sz="1800" dirty="0"/>
              <a:t>(blurred for these slides)</a:t>
            </a:r>
          </a:p>
          <a:p>
            <a:endParaRPr lang="en-US" sz="1800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04A56-BEC6-4D82-A414-2A32CE252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04999"/>
            <a:ext cx="4365034" cy="42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19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b="1" dirty="0"/>
              <a:t>AOEA Tools</a:t>
            </a:r>
            <a:br>
              <a:rPr lang="en-US" altLang="en-US" sz="4400" b="1" dirty="0"/>
            </a:br>
            <a:r>
              <a:rPr lang="en-US" altLang="en-US" sz="4400" b="1" dirty="0"/>
              <a:t>Annual Report Status</a:t>
            </a:r>
            <a:endParaRPr lang="en-US" alt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C33B65-8347-49EA-815D-507638718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057400"/>
            <a:ext cx="6781800" cy="386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63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7448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Agenda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51037"/>
            <a:ext cx="8229600" cy="47545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Review COEA Reporting Responsibilities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Background - BSA OE Contacts Database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 Reporting – Your OE Advocate Tools</a:t>
            </a:r>
          </a:p>
          <a:p>
            <a:pPr lvl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Annual Reporting</a:t>
            </a:r>
          </a:p>
          <a:p>
            <a:pPr lvl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Verifying Your Council OE Contacts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Event Reporting Tool</a:t>
            </a:r>
          </a:p>
          <a:p>
            <a:pPr lvl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Event Registration Tool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Q &amp; A</a:t>
            </a:r>
          </a:p>
        </p:txBody>
      </p:sp>
    </p:spTree>
    <p:extLst>
      <p:ext uri="{BB962C8B-B14F-4D97-AF65-F5344CB8AC3E}">
        <p14:creationId xmlns:p14="http://schemas.microsoft.com/office/powerpoint/2010/main" val="301512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AB111-94E1-4412-9655-F75E509D8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293" y="4272719"/>
            <a:ext cx="516075" cy="703279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Event Reporting</a:t>
            </a:r>
            <a:endParaRPr lang="en-US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02217E-7E11-4561-A83D-9369F0A3D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34290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You, Your Trainers &amp; MEs</a:t>
            </a:r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id="{AD34660E-8A97-48A8-928A-F74C9874F08A}"/>
              </a:ext>
            </a:extLst>
          </p:cNvPr>
          <p:cNvSpPr/>
          <p:nvPr/>
        </p:nvSpPr>
        <p:spPr>
          <a:xfrm>
            <a:off x="3810000" y="38862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Event DB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90F429-48D4-4407-8981-47EF0AAD17C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004134" y="4909905"/>
            <a:ext cx="1805866" cy="408094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799753-DB20-4A6E-8DCB-44ACEE634E1F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004134" y="3790840"/>
            <a:ext cx="1805866" cy="481879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243668-BA64-4ED8-BB01-6C632C3F0229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1600200" y="4343314"/>
            <a:ext cx="2206841" cy="10645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8B6AFF-9741-4DB0-A682-9A4CB68C8E6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318181" y="3237196"/>
            <a:ext cx="1488860" cy="821333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8B143F1-4873-4A75-8A17-A63827A8B3D8}"/>
              </a:ext>
            </a:extLst>
          </p:cNvPr>
          <p:cNvSpPr txBox="1"/>
          <p:nvPr/>
        </p:nvSpPr>
        <p:spPr>
          <a:xfrm>
            <a:off x="1066800" y="2975586"/>
            <a:ext cx="1251381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Event Report</a:t>
            </a:r>
            <a:br>
              <a:rPr lang="en-US" sz="1400" dirty="0"/>
            </a:br>
            <a:r>
              <a:rPr lang="en-US" sz="1400" dirty="0"/>
              <a:t>+ Roster Entry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C3CF61-9144-47BF-8983-2938FB3D6FD2}"/>
              </a:ext>
            </a:extLst>
          </p:cNvPr>
          <p:cNvSpPr txBox="1"/>
          <p:nvPr/>
        </p:nvSpPr>
        <p:spPr>
          <a:xfrm>
            <a:off x="861134" y="5164110"/>
            <a:ext cx="1143000" cy="30777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Event Report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DCD95-B8B1-40EA-B000-AC5473D6B314}"/>
              </a:ext>
            </a:extLst>
          </p:cNvPr>
          <p:cNvSpPr txBox="1"/>
          <p:nvPr/>
        </p:nvSpPr>
        <p:spPr>
          <a:xfrm>
            <a:off x="327734" y="4097092"/>
            <a:ext cx="1272466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Event Report </a:t>
            </a:r>
            <a:r>
              <a:rPr lang="en-US" sz="1200" dirty="0"/>
              <a:t>(+ Roster Import)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DB8D8-A0ED-4121-A657-2C55B9F71CED}"/>
              </a:ext>
            </a:extLst>
          </p:cNvPr>
          <p:cNvSpPr txBox="1"/>
          <p:nvPr/>
        </p:nvSpPr>
        <p:spPr>
          <a:xfrm>
            <a:off x="861134" y="3636951"/>
            <a:ext cx="1143000" cy="30777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Event Report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4322881C-5382-47FE-A415-EAE6F0BC3E7E}"/>
              </a:ext>
            </a:extLst>
          </p:cNvPr>
          <p:cNvSpPr txBox="1">
            <a:spLocks noChangeArrowheads="1"/>
          </p:cNvSpPr>
          <p:nvPr/>
        </p:nvSpPr>
        <p:spPr>
          <a:xfrm>
            <a:off x="5486400" y="2453354"/>
            <a:ext cx="2667000" cy="3871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You (COEA) Only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0462C8-EE31-4F06-A45F-C297A3D9BBED}"/>
              </a:ext>
            </a:extLst>
          </p:cNvPr>
          <p:cNvSpPr txBox="1"/>
          <p:nvPr/>
        </p:nvSpPr>
        <p:spPr>
          <a:xfrm>
            <a:off x="2867660" y="4426608"/>
            <a:ext cx="6826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 . 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FDFCA2-C2D9-4215-970A-950166586428}"/>
              </a:ext>
            </a:extLst>
          </p:cNvPr>
          <p:cNvSpPr txBox="1"/>
          <p:nvPr/>
        </p:nvSpPr>
        <p:spPr>
          <a:xfrm>
            <a:off x="5594412" y="3182833"/>
            <a:ext cx="2667000" cy="14465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Admin Access:</a:t>
            </a:r>
          </a:p>
          <a:p>
            <a:r>
              <a:rPr lang="en-US" sz="1400" dirty="0"/>
              <a:t>  Events Summary, </a:t>
            </a:r>
            <a:br>
              <a:rPr lang="en-US" sz="1400" dirty="0"/>
            </a:br>
            <a:r>
              <a:rPr lang="en-US" sz="1400" dirty="0"/>
              <a:t>  Event Details,</a:t>
            </a:r>
          </a:p>
          <a:p>
            <a:r>
              <a:rPr lang="en-US" sz="1400" dirty="0"/>
              <a:t>  Training Attendance Reports,</a:t>
            </a:r>
          </a:p>
          <a:p>
            <a:r>
              <a:rPr lang="en-US" sz="1400" dirty="0"/>
              <a:t>  Trainer Course Submission,</a:t>
            </a:r>
          </a:p>
          <a:p>
            <a:r>
              <a:rPr lang="en-US" sz="1400" dirty="0"/>
              <a:t>  Data Summary for Annual Report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082D92-FD87-41CC-A57A-DB2F67883ED8}"/>
              </a:ext>
            </a:extLst>
          </p:cNvPr>
          <p:cNvCxnSpPr>
            <a:cxnSpLocks/>
            <a:stCxn id="33" idx="1"/>
            <a:endCxn id="2" idx="4"/>
          </p:cNvCxnSpPr>
          <p:nvPr/>
        </p:nvCxnSpPr>
        <p:spPr>
          <a:xfrm flipH="1">
            <a:off x="4724400" y="3906108"/>
            <a:ext cx="870012" cy="588168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0DB5367-55D5-48CC-898D-3884D572CC92}"/>
              </a:ext>
            </a:extLst>
          </p:cNvPr>
          <p:cNvSpPr/>
          <p:nvPr/>
        </p:nvSpPr>
        <p:spPr>
          <a:xfrm>
            <a:off x="108012" y="2133600"/>
            <a:ext cx="4114800" cy="3992563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Event Reporting</a:t>
            </a:r>
            <a:endParaRPr lang="en-US" alt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36559-84AC-41C8-B884-B3E80AECE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05000"/>
            <a:ext cx="4878691" cy="4781488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A02217E-7E11-4561-A83D-9369F0A3D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3429000" cy="42211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Have your MEs &amp; Trainers report their events using your council form.</a:t>
            </a:r>
          </a:p>
          <a:p>
            <a:r>
              <a:rPr lang="en-US" altLang="en-US" sz="2800" dirty="0"/>
              <a:t>Now for 2020 </a:t>
            </a:r>
            <a:r>
              <a:rPr lang="en-US" altLang="en-US" sz="2000" dirty="0"/>
              <a:t>(or past)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Ongoing for future.</a:t>
            </a:r>
          </a:p>
          <a:p>
            <a:r>
              <a:rPr lang="en-US" altLang="en-US" sz="2800" dirty="0">
                <a:hlinkClick r:id="rId3"/>
              </a:rPr>
              <a:t>More Info</a:t>
            </a:r>
            <a:endParaRPr lang="en-US" altLang="en-US" sz="2800" dirty="0"/>
          </a:p>
          <a:p>
            <a:r>
              <a:rPr lang="en-US" altLang="en-US" sz="2800" dirty="0">
                <a:hlinkClick r:id="rId4"/>
              </a:rPr>
              <a:t>Try It - Demo</a:t>
            </a:r>
            <a:endParaRPr lang="en-US" altLang="en-US" sz="2800" dirty="0"/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81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Event Reporting</a:t>
            </a:r>
            <a:endParaRPr lang="en-US" alt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DF462B-C790-4583-A419-6B4256399F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747839"/>
            <a:ext cx="7401268" cy="481011"/>
          </a:xfrm>
        </p:spPr>
        <p:txBody>
          <a:bodyPr>
            <a:normAutofit fontScale="92500"/>
          </a:bodyPr>
          <a:lstStyle/>
          <a:p>
            <a:r>
              <a:rPr lang="en-US" altLang="en-US" sz="2400" dirty="0"/>
              <a:t> Same categories as Annual Report </a:t>
            </a:r>
            <a:r>
              <a:rPr lang="en-US" altLang="en-US" sz="1600" dirty="0"/>
              <a:t>(plus optional ones, configurable)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55E45-3B78-45AD-ABEC-48918223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7800975" cy="45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83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65126"/>
            <a:ext cx="71437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Event Reporting - Roster</a:t>
            </a:r>
            <a:endParaRPr lang="en-US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02217E-7E11-4561-A83D-9369F0A3D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724400" cy="4221163"/>
          </a:xfrm>
        </p:spPr>
        <p:txBody>
          <a:bodyPr>
            <a:normAutofit/>
          </a:bodyPr>
          <a:lstStyle/>
          <a:p>
            <a:r>
              <a:rPr lang="en-US" altLang="en-US" dirty="0"/>
              <a:t> Roster Entry is Optional</a:t>
            </a:r>
            <a:endParaRPr lang="en-US" altLang="en-US" sz="2400" dirty="0"/>
          </a:p>
          <a:p>
            <a:pPr lvl="1"/>
            <a:r>
              <a:rPr lang="en-US" dirty="0"/>
              <a:t>For Courses w/ Training Attendance Report</a:t>
            </a:r>
          </a:p>
          <a:p>
            <a:pPr lvl="1"/>
            <a:r>
              <a:rPr lang="en-US" dirty="0"/>
              <a:t>For Leave No Trace Trainer course – Center Roster submission</a:t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1C7628-C55C-44DE-97F6-970184F9D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911351"/>
            <a:ext cx="3733470" cy="2843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3A3AFE-C435-45A9-A823-AE550A069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73" y="4572000"/>
            <a:ext cx="4146657" cy="127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139B36-A155-4B57-B2C9-A3AC9546F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5388039"/>
            <a:ext cx="4724401" cy="121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4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7448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Welcome!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8229600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</a:t>
            </a:r>
            <a:r>
              <a:rPr lang="en-US" altLang="en-US" dirty="0"/>
              <a:t>Council Outdoor Ethics Advocates and their teams are vital!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 Your Important Responsibilities:</a:t>
            </a:r>
          </a:p>
          <a:p>
            <a:pPr eaLnBrk="1" hangingPunct="1">
              <a:spcBef>
                <a:spcPct val="40000"/>
              </a:spcBef>
            </a:pPr>
            <a:endParaRPr lang="en-US" altLang="en-US" dirty="0"/>
          </a:p>
          <a:p>
            <a:pPr eaLnBrk="1" hangingPunct="1">
              <a:spcBef>
                <a:spcPct val="40000"/>
              </a:spcBef>
            </a:pPr>
            <a:endParaRPr lang="en-US" altLang="en-US" dirty="0"/>
          </a:p>
          <a:p>
            <a:pPr>
              <a:spcBef>
                <a:spcPct val="40000"/>
              </a:spcBef>
            </a:pPr>
            <a:endParaRPr lang="en-US" altLang="en-US" dirty="0"/>
          </a:p>
          <a:p>
            <a:pPr>
              <a:spcBef>
                <a:spcPct val="40000"/>
              </a:spcBef>
            </a:pPr>
            <a:r>
              <a:rPr lang="en-US" altLang="en-US" dirty="0"/>
              <a:t>Discuss some ways we can support YOU!</a:t>
            </a:r>
          </a:p>
          <a:p>
            <a:pPr lvl="1">
              <a:spcBef>
                <a:spcPct val="40000"/>
              </a:spcBef>
            </a:pPr>
            <a:r>
              <a:rPr lang="en-US" altLang="en-US" sz="2400" dirty="0"/>
              <a:t>(Many of you are already familiar with much of this)</a:t>
            </a:r>
          </a:p>
          <a:p>
            <a:pPr eaLnBrk="1" hangingPunct="1">
              <a:spcBef>
                <a:spcPct val="40000"/>
              </a:spcBef>
            </a:pPr>
            <a:endParaRPr lang="en-US" altLang="en-US" dirty="0"/>
          </a:p>
          <a:p>
            <a:pPr lvl="1">
              <a:spcBef>
                <a:spcPct val="40000"/>
              </a:spcBef>
            </a:pPr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B12092-5741-42D2-8EE4-9DF58E5BE778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429000"/>
            <a:ext cx="7696200" cy="15240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40000"/>
              </a:spcBef>
            </a:pPr>
            <a:r>
              <a:rPr lang="en-US" altLang="en-US" sz="3600" dirty="0"/>
              <a:t>Recruiting</a:t>
            </a:r>
          </a:p>
          <a:p>
            <a:pPr lvl="1">
              <a:spcBef>
                <a:spcPct val="40000"/>
              </a:spcBef>
            </a:pPr>
            <a:r>
              <a:rPr lang="en-US" altLang="en-US" sz="3600" dirty="0"/>
              <a:t>Teaching</a:t>
            </a:r>
          </a:p>
          <a:p>
            <a:pPr lvl="1">
              <a:spcBef>
                <a:spcPct val="40000"/>
              </a:spcBef>
            </a:pPr>
            <a:r>
              <a:rPr lang="en-US" altLang="en-US" sz="3600" dirty="0"/>
              <a:t>Building Your Committee</a:t>
            </a:r>
          </a:p>
          <a:p>
            <a:pPr lvl="1">
              <a:spcBef>
                <a:spcPct val="40000"/>
              </a:spcBef>
            </a:pPr>
            <a:r>
              <a:rPr lang="en-US" altLang="en-US" sz="3600" dirty="0"/>
              <a:t>Promoting</a:t>
            </a:r>
          </a:p>
          <a:p>
            <a:pPr lvl="1">
              <a:spcBef>
                <a:spcPct val="40000"/>
              </a:spcBef>
            </a:pPr>
            <a:r>
              <a:rPr lang="en-US" altLang="en-US" sz="3600" b="1" dirty="0"/>
              <a:t>Reporting</a:t>
            </a:r>
          </a:p>
          <a:p>
            <a:pPr lvl="1">
              <a:spcBef>
                <a:spcPct val="4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00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AB111-94E1-4412-9655-F75E509D8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293" y="4272719"/>
            <a:ext cx="516075" cy="703279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Event Reporting</a:t>
            </a:r>
            <a:endParaRPr lang="en-US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02217E-7E11-4561-A83D-9369F0A3D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34290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You, Your Trainers &amp; MEs</a:t>
            </a:r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id="{AD34660E-8A97-48A8-928A-F74C9874F08A}"/>
              </a:ext>
            </a:extLst>
          </p:cNvPr>
          <p:cNvSpPr/>
          <p:nvPr/>
        </p:nvSpPr>
        <p:spPr>
          <a:xfrm>
            <a:off x="3810000" y="38862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Event DB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90F429-48D4-4407-8981-47EF0AAD17C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004134" y="4909905"/>
            <a:ext cx="1805866" cy="408094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799753-DB20-4A6E-8DCB-44ACEE634E1F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004134" y="3790840"/>
            <a:ext cx="1805866" cy="481879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243668-BA64-4ED8-BB01-6C632C3F0229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1600200" y="4343314"/>
            <a:ext cx="2206841" cy="10645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8B6AFF-9741-4DB0-A682-9A4CB68C8E6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318181" y="3237196"/>
            <a:ext cx="1488860" cy="821333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8B143F1-4873-4A75-8A17-A63827A8B3D8}"/>
              </a:ext>
            </a:extLst>
          </p:cNvPr>
          <p:cNvSpPr txBox="1"/>
          <p:nvPr/>
        </p:nvSpPr>
        <p:spPr>
          <a:xfrm>
            <a:off x="1066800" y="2975586"/>
            <a:ext cx="1251381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Event Report</a:t>
            </a:r>
            <a:br>
              <a:rPr lang="en-US" sz="1400" dirty="0"/>
            </a:br>
            <a:r>
              <a:rPr lang="en-US" sz="1400" dirty="0"/>
              <a:t>+ Roster Entry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C3CF61-9144-47BF-8983-2938FB3D6FD2}"/>
              </a:ext>
            </a:extLst>
          </p:cNvPr>
          <p:cNvSpPr txBox="1"/>
          <p:nvPr/>
        </p:nvSpPr>
        <p:spPr>
          <a:xfrm>
            <a:off x="861134" y="5164110"/>
            <a:ext cx="1143000" cy="30777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Event Report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DCD95-B8B1-40EA-B000-AC5473D6B314}"/>
              </a:ext>
            </a:extLst>
          </p:cNvPr>
          <p:cNvSpPr txBox="1"/>
          <p:nvPr/>
        </p:nvSpPr>
        <p:spPr>
          <a:xfrm>
            <a:off x="327734" y="4097092"/>
            <a:ext cx="1272466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Event Report </a:t>
            </a:r>
            <a:r>
              <a:rPr lang="en-US" sz="1200" dirty="0"/>
              <a:t>(+ Roster Import)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DB8D8-A0ED-4121-A657-2C55B9F71CED}"/>
              </a:ext>
            </a:extLst>
          </p:cNvPr>
          <p:cNvSpPr txBox="1"/>
          <p:nvPr/>
        </p:nvSpPr>
        <p:spPr>
          <a:xfrm>
            <a:off x="861134" y="3636951"/>
            <a:ext cx="1143000" cy="30777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Event Report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4322881C-5382-47FE-A415-EAE6F0BC3E7E}"/>
              </a:ext>
            </a:extLst>
          </p:cNvPr>
          <p:cNvSpPr txBox="1">
            <a:spLocks noChangeArrowheads="1"/>
          </p:cNvSpPr>
          <p:nvPr/>
        </p:nvSpPr>
        <p:spPr>
          <a:xfrm>
            <a:off x="5486400" y="2453354"/>
            <a:ext cx="2796466" cy="3871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You (COEA) Only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/>
              <a:t>Secondary Contact also has access.  </a:t>
            </a:r>
            <a:br>
              <a:rPr lang="en-US" sz="1700" dirty="0"/>
            </a:br>
            <a:r>
              <a:rPr lang="en-US" sz="1700" dirty="0"/>
              <a:t>We can set up someone else on your OE committee if you want to delegate this.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0462C8-EE31-4F06-A45F-C297A3D9BBED}"/>
              </a:ext>
            </a:extLst>
          </p:cNvPr>
          <p:cNvSpPr txBox="1"/>
          <p:nvPr/>
        </p:nvSpPr>
        <p:spPr>
          <a:xfrm>
            <a:off x="2867660" y="4426608"/>
            <a:ext cx="6826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 . 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FDFCA2-C2D9-4215-970A-950166586428}"/>
              </a:ext>
            </a:extLst>
          </p:cNvPr>
          <p:cNvSpPr txBox="1"/>
          <p:nvPr/>
        </p:nvSpPr>
        <p:spPr>
          <a:xfrm>
            <a:off x="5594412" y="3182833"/>
            <a:ext cx="2667000" cy="14465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Admin Access:</a:t>
            </a:r>
          </a:p>
          <a:p>
            <a:r>
              <a:rPr lang="en-US" sz="1400" dirty="0"/>
              <a:t>  Events Summary, </a:t>
            </a:r>
            <a:br>
              <a:rPr lang="en-US" sz="1400" dirty="0"/>
            </a:br>
            <a:r>
              <a:rPr lang="en-US" sz="1400" dirty="0"/>
              <a:t>  Event Details,</a:t>
            </a:r>
          </a:p>
          <a:p>
            <a:r>
              <a:rPr lang="en-US" sz="1400" dirty="0"/>
              <a:t>  Training Attendance Reports,</a:t>
            </a:r>
          </a:p>
          <a:p>
            <a:r>
              <a:rPr lang="en-US" sz="1400" dirty="0"/>
              <a:t>  Trainer Course Submission,</a:t>
            </a:r>
          </a:p>
          <a:p>
            <a:r>
              <a:rPr lang="en-US" sz="1400" dirty="0"/>
              <a:t>  Data Summary for Annual Report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082D92-FD87-41CC-A57A-DB2F67883ED8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4724400" y="3906108"/>
            <a:ext cx="870012" cy="366611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CA9E1ED-ABA0-4873-9661-4E801CB47F83}"/>
              </a:ext>
            </a:extLst>
          </p:cNvPr>
          <p:cNvSpPr/>
          <p:nvPr/>
        </p:nvSpPr>
        <p:spPr>
          <a:xfrm>
            <a:off x="4400550" y="2100810"/>
            <a:ext cx="4114800" cy="3992563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45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Council OEA Tools</a:t>
            </a:r>
            <a:endParaRPr lang="en-US" alt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16184-C146-4A23-9A13-F77358AA2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" t="22738" r="7758" b="30641"/>
          <a:stretch/>
        </p:blipFill>
        <p:spPr>
          <a:xfrm>
            <a:off x="228600" y="2206819"/>
            <a:ext cx="8686800" cy="347791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20324B8-E8C2-43D3-9402-93AA2C96B739}"/>
              </a:ext>
            </a:extLst>
          </p:cNvPr>
          <p:cNvCxnSpPr>
            <a:cxnSpLocks/>
          </p:cNvCxnSpPr>
          <p:nvPr/>
        </p:nvCxnSpPr>
        <p:spPr>
          <a:xfrm flipH="1" flipV="1">
            <a:off x="7429500" y="4265657"/>
            <a:ext cx="952501" cy="704851"/>
          </a:xfrm>
          <a:prstGeom prst="straightConnector1">
            <a:avLst/>
          </a:prstGeom>
          <a:ln w="34925">
            <a:solidFill>
              <a:srgbClr val="C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B6FA5F-E6CD-4859-B00F-F686F712A2C1}"/>
              </a:ext>
            </a:extLst>
          </p:cNvPr>
          <p:cNvCxnSpPr>
            <a:cxnSpLocks/>
          </p:cNvCxnSpPr>
          <p:nvPr/>
        </p:nvCxnSpPr>
        <p:spPr>
          <a:xfrm flipH="1" flipV="1">
            <a:off x="6477000" y="4437107"/>
            <a:ext cx="1905000" cy="533401"/>
          </a:xfrm>
          <a:prstGeom prst="straightConnector1">
            <a:avLst/>
          </a:prstGeom>
          <a:ln w="34925">
            <a:solidFill>
              <a:srgbClr val="C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053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65126"/>
            <a:ext cx="6534150" cy="1325563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COEA Tools</a:t>
            </a:r>
            <a:br>
              <a:rPr lang="en-US" altLang="en-US" sz="4400" b="1" dirty="0"/>
            </a:br>
            <a:r>
              <a:rPr lang="en-US" altLang="en-US" sz="4400" b="1" dirty="0"/>
              <a:t>Admin - Event Reporting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02217E-7E11-4561-A83D-9369F0A3D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3352800" cy="4221163"/>
          </a:xfrm>
        </p:spPr>
        <p:txBody>
          <a:bodyPr>
            <a:normAutofit/>
          </a:bodyPr>
          <a:lstStyle/>
          <a:p>
            <a:r>
              <a:rPr lang="en-US" altLang="en-US" dirty="0"/>
              <a:t>Summary page for the COEA</a:t>
            </a:r>
          </a:p>
          <a:p>
            <a:r>
              <a:rPr lang="en-US" altLang="en-US" dirty="0"/>
              <a:t>Reported Events, by Year</a:t>
            </a:r>
          </a:p>
          <a:p>
            <a:r>
              <a:rPr lang="en-US" altLang="en-US" sz="2400" dirty="0">
                <a:hlinkClick r:id="rId2"/>
              </a:rPr>
              <a:t>(See Demo)</a:t>
            </a:r>
            <a:endParaRPr lang="en-US" altLang="en-US" sz="2400" dirty="0"/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747A9-2908-4BE1-A4FF-E7D208E7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4999"/>
            <a:ext cx="4476750" cy="42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3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Event Summary</a:t>
            </a:r>
            <a:endParaRPr lang="en-US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02217E-7E11-4561-A83D-9369F0A3D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3306618" cy="42211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Another Example with more reported Events</a:t>
            </a:r>
          </a:p>
          <a:p>
            <a:r>
              <a:rPr lang="en-US" altLang="en-US" sz="2400" dirty="0"/>
              <a:t>View/Edit Event/Roster</a:t>
            </a:r>
          </a:p>
          <a:p>
            <a:r>
              <a:rPr lang="en-US" altLang="en-US" sz="2400" dirty="0"/>
              <a:t>Links to create Training Attendance Report, and Center Roster submission</a:t>
            </a:r>
          </a:p>
          <a:p>
            <a:r>
              <a:rPr lang="en-US" altLang="en-US" sz="2400" dirty="0"/>
              <a:t>Summary for your Annual Reporting</a:t>
            </a:r>
          </a:p>
          <a:p>
            <a:endParaRPr lang="en-US" altLang="en-US" sz="2400" dirty="0"/>
          </a:p>
          <a:p>
            <a:endParaRPr lang="en-US" altLang="en-US" dirty="0"/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BFDDB-9EF8-415B-8B0F-C41B0A7E6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18" y="1879847"/>
            <a:ext cx="47870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81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65126"/>
            <a:ext cx="72199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Events - Reports</a:t>
            </a:r>
            <a:endParaRPr lang="en-US" alt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84A31E-D35F-44FF-BDCA-C0ACBF1F9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7" y="1828800"/>
            <a:ext cx="3981491" cy="487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FAB84-105D-4D34-B49C-E7258C39C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09" y="1811784"/>
            <a:ext cx="4216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90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Event Reporting</a:t>
            </a:r>
            <a:endParaRPr lang="en-US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02217E-7E11-4561-A83D-9369F0A3D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239000" cy="4221163"/>
          </a:xfrm>
        </p:spPr>
        <p:txBody>
          <a:bodyPr>
            <a:normAutofit/>
          </a:bodyPr>
          <a:lstStyle/>
          <a:p>
            <a:r>
              <a:rPr lang="en-US" dirty="0"/>
              <a:t>Event Reporting is optional and must be requested by the COEA.</a:t>
            </a:r>
          </a:p>
          <a:p>
            <a:r>
              <a:rPr lang="en-US" dirty="0"/>
              <a:t>Email the Webmaster if you would like to use these tools for your council:</a:t>
            </a:r>
          </a:p>
          <a:p>
            <a:pPr lvl="1"/>
            <a:r>
              <a:rPr lang="en-US" dirty="0"/>
              <a:t>Mark Hammer </a:t>
            </a:r>
            <a:br>
              <a:rPr lang="en-US" dirty="0"/>
            </a:br>
            <a:r>
              <a:rPr lang="en-US" sz="2400" dirty="0">
                <a:hlinkClick r:id="rId2"/>
              </a:rPr>
              <a:t>webmaster@OutdoorEthics-BSA.org</a:t>
            </a:r>
            <a:br>
              <a:rPr lang="en-US" sz="2400" dirty="0"/>
            </a:br>
            <a:r>
              <a:rPr lang="en-US" sz="2400" dirty="0"/>
              <a:t>970 669-1034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altLang="en-US" dirty="0"/>
              <a:t>Questions on Event Reporting?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Event Registration</a:t>
            </a:r>
            <a:endParaRPr lang="en-US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02217E-7E11-4561-A83D-9369F0A3D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34290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Training Participants</a:t>
            </a:r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id="{AD34660E-8A97-48A8-928A-F74C9874F08A}"/>
              </a:ext>
            </a:extLst>
          </p:cNvPr>
          <p:cNvSpPr/>
          <p:nvPr/>
        </p:nvSpPr>
        <p:spPr>
          <a:xfrm>
            <a:off x="3810000" y="38862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Event DB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90F429-48D4-4407-8981-47EF0AAD17C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004134" y="4909905"/>
            <a:ext cx="1805866" cy="408094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799753-DB20-4A6E-8DCB-44ACEE634E1F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004134" y="3790840"/>
            <a:ext cx="1805866" cy="481879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243668-BA64-4ED8-BB01-6C632C3F0229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1600200" y="4358702"/>
            <a:ext cx="2206841" cy="91062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8B6AFF-9741-4DB0-A682-9A4CB68C8E6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318181" y="3129475"/>
            <a:ext cx="1488860" cy="929054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8B143F1-4873-4A75-8A17-A63827A8B3D8}"/>
              </a:ext>
            </a:extLst>
          </p:cNvPr>
          <p:cNvSpPr txBox="1"/>
          <p:nvPr/>
        </p:nvSpPr>
        <p:spPr>
          <a:xfrm>
            <a:off x="628650" y="2975586"/>
            <a:ext cx="1689531" cy="30777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Register (&amp; PayPal)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C3CF61-9144-47BF-8983-2938FB3D6FD2}"/>
              </a:ext>
            </a:extLst>
          </p:cNvPr>
          <p:cNvSpPr txBox="1"/>
          <p:nvPr/>
        </p:nvSpPr>
        <p:spPr>
          <a:xfrm>
            <a:off x="1066800" y="5164110"/>
            <a:ext cx="937334" cy="30777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Register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DCD95-B8B1-40EA-B000-AC5473D6B314}"/>
              </a:ext>
            </a:extLst>
          </p:cNvPr>
          <p:cNvSpPr txBox="1"/>
          <p:nvPr/>
        </p:nvSpPr>
        <p:spPr>
          <a:xfrm>
            <a:off x="327734" y="4097092"/>
            <a:ext cx="127246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Register &amp; Mail Payment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DB8D8-A0ED-4121-A657-2C55B9F71CED}"/>
              </a:ext>
            </a:extLst>
          </p:cNvPr>
          <p:cNvSpPr txBox="1"/>
          <p:nvPr/>
        </p:nvSpPr>
        <p:spPr>
          <a:xfrm>
            <a:off x="1143000" y="3636951"/>
            <a:ext cx="861134" cy="30777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Register 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4322881C-5382-47FE-A415-EAE6F0BC3E7E}"/>
              </a:ext>
            </a:extLst>
          </p:cNvPr>
          <p:cNvSpPr txBox="1">
            <a:spLocks noChangeArrowheads="1"/>
          </p:cNvSpPr>
          <p:nvPr/>
        </p:nvSpPr>
        <p:spPr>
          <a:xfrm>
            <a:off x="5486400" y="2453354"/>
            <a:ext cx="2667000" cy="3871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You (COEA) Only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0462C8-EE31-4F06-A45F-C297A3D9BBED}"/>
              </a:ext>
            </a:extLst>
          </p:cNvPr>
          <p:cNvSpPr txBox="1"/>
          <p:nvPr/>
        </p:nvSpPr>
        <p:spPr>
          <a:xfrm>
            <a:off x="2017989" y="4511150"/>
            <a:ext cx="6826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 . 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FDFCA2-C2D9-4215-970A-950166586428}"/>
              </a:ext>
            </a:extLst>
          </p:cNvPr>
          <p:cNvSpPr txBox="1"/>
          <p:nvPr/>
        </p:nvSpPr>
        <p:spPr>
          <a:xfrm>
            <a:off x="5594412" y="3182833"/>
            <a:ext cx="2667000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Admin Access:</a:t>
            </a:r>
          </a:p>
          <a:p>
            <a:r>
              <a:rPr lang="en-US" sz="1400" dirty="0"/>
              <a:t>  Registration List,  Edit/Export</a:t>
            </a:r>
          </a:p>
          <a:p>
            <a:r>
              <a:rPr lang="en-US" sz="1400" dirty="0"/>
              <a:t>  Training Attendance Reports,</a:t>
            </a:r>
          </a:p>
          <a:p>
            <a:r>
              <a:rPr lang="en-US" sz="1400" dirty="0"/>
              <a:t>  Trainer Course Submission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082D92-FD87-41CC-A57A-DB2F67883ED8}"/>
              </a:ext>
            </a:extLst>
          </p:cNvPr>
          <p:cNvCxnSpPr>
            <a:cxnSpLocks/>
            <a:stCxn id="33" idx="1"/>
            <a:endCxn id="2" idx="4"/>
          </p:cNvCxnSpPr>
          <p:nvPr/>
        </p:nvCxnSpPr>
        <p:spPr>
          <a:xfrm flipH="1">
            <a:off x="4724400" y="3690665"/>
            <a:ext cx="870012" cy="803611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0DB5367-55D5-48CC-898D-3884D572CC92}"/>
              </a:ext>
            </a:extLst>
          </p:cNvPr>
          <p:cNvSpPr/>
          <p:nvPr/>
        </p:nvSpPr>
        <p:spPr>
          <a:xfrm>
            <a:off x="108012" y="2133600"/>
            <a:ext cx="4114800" cy="3992563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Event Registration</a:t>
            </a:r>
            <a:endParaRPr lang="en-US" alt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FC988-CD43-4A21-93DC-638078767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" y="2057400"/>
            <a:ext cx="774623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96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</a:t>
            </a:r>
            <a:r>
              <a:rPr lang="en-US" altLang="en-US" sz="4000" b="1" dirty="0"/>
              <a:t>Event Registration Form</a:t>
            </a:r>
            <a:endParaRPr lang="en-US" alt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1A4A5E-FDBF-4B51-9506-9AEBAB6E8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46" y="1690689"/>
            <a:ext cx="5175108" cy="50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27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365126"/>
            <a:ext cx="69151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</a:t>
            </a:r>
            <a:r>
              <a:rPr lang="en-US" altLang="en-US" sz="4000" b="1" dirty="0"/>
              <a:t>Event Registration - Payment</a:t>
            </a:r>
            <a:endParaRPr lang="en-US" alt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E60C8E-A9A6-4525-B85F-066AF712B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81" y="1905000"/>
            <a:ext cx="4598369" cy="37338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D6A7758-371A-4167-98A8-048993F351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3991140" cy="4221163"/>
          </a:xfrm>
        </p:spPr>
        <p:txBody>
          <a:bodyPr>
            <a:normAutofit/>
          </a:bodyPr>
          <a:lstStyle/>
          <a:p>
            <a:r>
              <a:rPr lang="en-US" altLang="en-US" dirty="0"/>
              <a:t>Online Payment through a PayPal account </a:t>
            </a:r>
            <a:r>
              <a:rPr lang="en-US" altLang="en-US" sz="2400" dirty="0"/>
              <a:t>(Optional)</a:t>
            </a:r>
            <a:endParaRPr lang="en-US" altLang="en-US" dirty="0"/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7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65126"/>
            <a:ext cx="64579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Terminology - Abbreviations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51037"/>
            <a:ext cx="8229600" cy="47545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dirty="0"/>
              <a:t> </a:t>
            </a:r>
            <a:r>
              <a:rPr lang="en-US" sz="2800" dirty="0"/>
              <a:t>OE – Outdoor Ethics</a:t>
            </a:r>
          </a:p>
          <a:p>
            <a:pPr eaLnBrk="1" hangingPunct="1">
              <a:spcBef>
                <a:spcPct val="40000"/>
              </a:spcBef>
            </a:pPr>
            <a:r>
              <a:rPr lang="en-US" sz="2800" dirty="0"/>
              <a:t> OEA – Outdoor Ethics Advocate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COEA – Council Outdoor Ethics Advocate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AOEA – Area Outdoor Ethics Advocate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ROEC – Region Outdoor Ethics Coordinator</a:t>
            </a:r>
          </a:p>
          <a:p>
            <a:pPr>
              <a:spcBef>
                <a:spcPct val="40000"/>
              </a:spcBef>
            </a:pPr>
            <a:r>
              <a:rPr lang="en-US" sz="2800" dirty="0"/>
              <a:t> OEE – Outdoor Ethics Educator</a:t>
            </a:r>
          </a:p>
          <a:p>
            <a:pPr>
              <a:spcBef>
                <a:spcPct val="40000"/>
              </a:spcBef>
            </a:pPr>
            <a:r>
              <a:rPr lang="en-US" sz="2800" dirty="0"/>
              <a:t> ME – Leave No Trace Master Educator</a:t>
            </a:r>
          </a:p>
          <a:p>
            <a:pPr>
              <a:spcBef>
                <a:spcPct val="40000"/>
              </a:spcBef>
            </a:pPr>
            <a:r>
              <a:rPr lang="en-US" sz="2800" dirty="0"/>
              <a:t> MTT – Tread Lightly! Master Tread Trainer</a:t>
            </a:r>
          </a:p>
        </p:txBody>
      </p:sp>
    </p:spTree>
    <p:extLst>
      <p:ext uri="{BB962C8B-B14F-4D97-AF65-F5344CB8AC3E}">
        <p14:creationId xmlns:p14="http://schemas.microsoft.com/office/powerpoint/2010/main" val="9452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Event Registration</a:t>
            </a:r>
            <a:endParaRPr lang="en-US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02217E-7E11-4561-A83D-9369F0A3D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34290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Training Participants</a:t>
            </a:r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id="{AD34660E-8A97-48A8-928A-F74C9874F08A}"/>
              </a:ext>
            </a:extLst>
          </p:cNvPr>
          <p:cNvSpPr/>
          <p:nvPr/>
        </p:nvSpPr>
        <p:spPr>
          <a:xfrm>
            <a:off x="3810000" y="38862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Event DB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90F429-48D4-4407-8981-47EF0AAD17C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004134" y="4909905"/>
            <a:ext cx="1805866" cy="408094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799753-DB20-4A6E-8DCB-44ACEE634E1F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004134" y="3790840"/>
            <a:ext cx="1805866" cy="481879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243668-BA64-4ED8-BB01-6C632C3F0229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1600200" y="4358702"/>
            <a:ext cx="2206841" cy="91062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8B6AFF-9741-4DB0-A682-9A4CB68C8E6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318181" y="3129475"/>
            <a:ext cx="1488860" cy="929054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8B143F1-4873-4A75-8A17-A63827A8B3D8}"/>
              </a:ext>
            </a:extLst>
          </p:cNvPr>
          <p:cNvSpPr txBox="1"/>
          <p:nvPr/>
        </p:nvSpPr>
        <p:spPr>
          <a:xfrm>
            <a:off x="628650" y="2975586"/>
            <a:ext cx="1689531" cy="30777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Register (&amp; PayPal)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C3CF61-9144-47BF-8983-2938FB3D6FD2}"/>
              </a:ext>
            </a:extLst>
          </p:cNvPr>
          <p:cNvSpPr txBox="1"/>
          <p:nvPr/>
        </p:nvSpPr>
        <p:spPr>
          <a:xfrm>
            <a:off x="1066800" y="5164110"/>
            <a:ext cx="937334" cy="30777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Register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DCD95-B8B1-40EA-B000-AC5473D6B314}"/>
              </a:ext>
            </a:extLst>
          </p:cNvPr>
          <p:cNvSpPr txBox="1"/>
          <p:nvPr/>
        </p:nvSpPr>
        <p:spPr>
          <a:xfrm>
            <a:off x="327734" y="4097092"/>
            <a:ext cx="127246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Register &amp; Mail Payment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DB8D8-A0ED-4121-A657-2C55B9F71CED}"/>
              </a:ext>
            </a:extLst>
          </p:cNvPr>
          <p:cNvSpPr txBox="1"/>
          <p:nvPr/>
        </p:nvSpPr>
        <p:spPr>
          <a:xfrm>
            <a:off x="1143000" y="3636951"/>
            <a:ext cx="861134" cy="30777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Register 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4322881C-5382-47FE-A415-EAE6F0BC3E7E}"/>
              </a:ext>
            </a:extLst>
          </p:cNvPr>
          <p:cNvSpPr txBox="1">
            <a:spLocks noChangeArrowheads="1"/>
          </p:cNvSpPr>
          <p:nvPr/>
        </p:nvSpPr>
        <p:spPr>
          <a:xfrm>
            <a:off x="5486400" y="2453354"/>
            <a:ext cx="2667000" cy="3871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You (COEA) Only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0462C8-EE31-4F06-A45F-C297A3D9BBED}"/>
              </a:ext>
            </a:extLst>
          </p:cNvPr>
          <p:cNvSpPr txBox="1"/>
          <p:nvPr/>
        </p:nvSpPr>
        <p:spPr>
          <a:xfrm>
            <a:off x="2017989" y="4511150"/>
            <a:ext cx="6826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 . 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FDFCA2-C2D9-4215-970A-950166586428}"/>
              </a:ext>
            </a:extLst>
          </p:cNvPr>
          <p:cNvSpPr txBox="1"/>
          <p:nvPr/>
        </p:nvSpPr>
        <p:spPr>
          <a:xfrm>
            <a:off x="5594412" y="3182833"/>
            <a:ext cx="2667000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Admin Access:</a:t>
            </a:r>
          </a:p>
          <a:p>
            <a:r>
              <a:rPr lang="en-US" sz="1400" dirty="0"/>
              <a:t>  Registration List,  Edit/Export</a:t>
            </a:r>
          </a:p>
          <a:p>
            <a:r>
              <a:rPr lang="en-US" sz="1400" dirty="0"/>
              <a:t>  Training Attendance Reports,</a:t>
            </a:r>
          </a:p>
          <a:p>
            <a:r>
              <a:rPr lang="en-US" sz="1400" dirty="0"/>
              <a:t>  Trainer Course Submission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082D92-FD87-41CC-A57A-DB2F67883ED8}"/>
              </a:ext>
            </a:extLst>
          </p:cNvPr>
          <p:cNvCxnSpPr>
            <a:cxnSpLocks/>
            <a:stCxn id="33" idx="1"/>
            <a:endCxn id="2" idx="4"/>
          </p:cNvCxnSpPr>
          <p:nvPr/>
        </p:nvCxnSpPr>
        <p:spPr>
          <a:xfrm flipH="1">
            <a:off x="4724400" y="3690665"/>
            <a:ext cx="870012" cy="803611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0DB5367-55D5-48CC-898D-3884D572CC92}"/>
              </a:ext>
            </a:extLst>
          </p:cNvPr>
          <p:cNvSpPr/>
          <p:nvPr/>
        </p:nvSpPr>
        <p:spPr>
          <a:xfrm>
            <a:off x="4572000" y="2133600"/>
            <a:ext cx="4114800" cy="3992563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6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65126"/>
            <a:ext cx="72199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Event Registration - Admin</a:t>
            </a:r>
            <a:endParaRPr lang="en-US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02217E-7E11-4561-A83D-9369F0A3D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3124200" cy="4221163"/>
          </a:xfrm>
        </p:spPr>
        <p:txBody>
          <a:bodyPr>
            <a:normAutofit/>
          </a:bodyPr>
          <a:lstStyle/>
          <a:p>
            <a:r>
              <a:rPr lang="en-US" dirty="0"/>
              <a:t>Admin Levels – Overall / Event</a:t>
            </a:r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AFE62-E874-4842-A3EB-9609D486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8800"/>
            <a:ext cx="5244322" cy="3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4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65126"/>
            <a:ext cx="69913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Admin - Event Registration</a:t>
            </a:r>
            <a:endParaRPr lang="en-US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02217E-7E11-4561-A83D-9369F0A3D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3276600" cy="4221163"/>
          </a:xfrm>
        </p:spPr>
        <p:txBody>
          <a:bodyPr>
            <a:normAutofit/>
          </a:bodyPr>
          <a:lstStyle/>
          <a:p>
            <a:r>
              <a:rPr lang="en-US" dirty="0"/>
              <a:t>Registration Summary</a:t>
            </a:r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A8904-EA40-4811-AA4F-4CCA6AEE9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48" y="1896122"/>
            <a:ext cx="477313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2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65126"/>
            <a:ext cx="72199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COEA Tools </a:t>
            </a:r>
            <a:br>
              <a:rPr lang="en-US" altLang="en-US" sz="4400" b="1" dirty="0"/>
            </a:br>
            <a:r>
              <a:rPr lang="en-US" altLang="en-US" sz="4400" b="1" dirty="0"/>
              <a:t> Event Registration - Reports</a:t>
            </a:r>
            <a:endParaRPr lang="en-US" alt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84A31E-D35F-44FF-BDCA-C0ACBF1F9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7" y="1828800"/>
            <a:ext cx="3981491" cy="487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FAB84-105D-4D34-B49C-E7258C39C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09" y="1811784"/>
            <a:ext cx="4216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1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Council OEA Tools</a:t>
            </a:r>
            <a:endParaRPr lang="en-US" alt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16184-C146-4A23-9A13-F77358AA2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16" y="1447800"/>
            <a:ext cx="6700934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6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Council OEA Tools</a:t>
            </a:r>
            <a:endParaRPr lang="en-US" alt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286BC-E37C-4BAB-88C0-6FE04021AC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905000"/>
            <a:ext cx="7524750" cy="4221163"/>
          </a:xfrm>
        </p:spPr>
        <p:txBody>
          <a:bodyPr>
            <a:normAutofit/>
          </a:bodyPr>
          <a:lstStyle/>
          <a:p>
            <a:r>
              <a:rPr lang="en-US" dirty="0"/>
              <a:t>Event Registration is optional and must be requested by COEA.</a:t>
            </a:r>
          </a:p>
          <a:p>
            <a:r>
              <a:rPr lang="en-US" dirty="0"/>
              <a:t>Contact the Webmaster if you would like to use this tool for your council:</a:t>
            </a:r>
          </a:p>
          <a:p>
            <a:pPr lvl="1"/>
            <a:r>
              <a:rPr lang="en-US" dirty="0"/>
              <a:t>Mark Hammer </a:t>
            </a:r>
            <a:br>
              <a:rPr lang="en-US" dirty="0"/>
            </a:br>
            <a:r>
              <a:rPr lang="en-US" sz="2400" dirty="0">
                <a:hlinkClick r:id="rId2"/>
              </a:rPr>
              <a:t>webmaster@OutdoorEthics-BSA.org</a:t>
            </a:r>
            <a:br>
              <a:rPr lang="en-US" sz="2400" dirty="0"/>
            </a:br>
            <a:r>
              <a:rPr lang="en-US" sz="2400" dirty="0"/>
              <a:t>970 669-1034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4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OEA Tools</a:t>
            </a:r>
            <a:endParaRPr lang="en-US" alt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286BC-E37C-4BAB-88C0-6FE04021AC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981200"/>
            <a:ext cx="7886700" cy="4724400"/>
          </a:xfrm>
        </p:spPr>
        <p:txBody>
          <a:bodyPr>
            <a:normAutofit/>
          </a:bodyPr>
          <a:lstStyle/>
          <a:p>
            <a:r>
              <a:rPr lang="en-US" dirty="0"/>
              <a:t>Lots of Detail, but not complicated.</a:t>
            </a:r>
          </a:p>
          <a:p>
            <a:pPr lvl="1">
              <a:spcBef>
                <a:spcPts val="600"/>
              </a:spcBef>
            </a:pPr>
            <a:r>
              <a:rPr lang="en-US" sz="3000" dirty="0"/>
              <a:t>My Goal is to keep them simple &amp; easy to use.</a:t>
            </a:r>
          </a:p>
          <a:p>
            <a:pPr lvl="1">
              <a:spcBef>
                <a:spcPts val="600"/>
              </a:spcBef>
            </a:pPr>
            <a:r>
              <a:rPr lang="en-US" sz="3000" dirty="0"/>
              <a:t>Try the tools, contact us with questions.    </a:t>
            </a:r>
            <a:br>
              <a:rPr lang="en-US" sz="3000" dirty="0"/>
            </a:br>
            <a:r>
              <a:rPr lang="en-US" sz="2200" dirty="0"/>
              <a:t>(Don’t get stuck and frustrated.)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Questions, Suggestions, Comments</a:t>
            </a:r>
          </a:p>
          <a:p>
            <a:pPr lvl="1"/>
            <a:r>
              <a:rPr lang="en-US" dirty="0"/>
              <a:t>Contact Mark Hammer </a:t>
            </a:r>
            <a:br>
              <a:rPr lang="en-US" dirty="0"/>
            </a:br>
            <a:r>
              <a:rPr lang="en-US" sz="2000" dirty="0">
                <a:hlinkClick r:id="rId2"/>
              </a:rPr>
              <a:t>webmaster@OutdoorEthics-BSA.org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13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DB99D4-0647-4F11-B2CE-5AA5AA2E7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b="1" dirty="0"/>
              <a:t>OEA Reporting Tools</a:t>
            </a:r>
            <a:endParaRPr lang="en-US" alt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286BC-E37C-4BAB-88C0-6FE04021AC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905000"/>
            <a:ext cx="7886700" cy="4800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400" dirty="0"/>
              <a:t> Your work as OEA is valuable.</a:t>
            </a:r>
          </a:p>
          <a:p>
            <a:pPr>
              <a:spcBef>
                <a:spcPts val="600"/>
              </a:spcBef>
            </a:pPr>
            <a:r>
              <a:rPr lang="en-US" sz="3400" dirty="0"/>
              <a:t> We count on you for Reporting – Annual and Contacts</a:t>
            </a:r>
          </a:p>
          <a:p>
            <a:pPr>
              <a:spcBef>
                <a:spcPts val="600"/>
              </a:spcBef>
            </a:pPr>
            <a:r>
              <a:rPr lang="en-US" sz="3400" dirty="0"/>
              <a:t> Paula, Marshall &amp; Toby encourage you to use the tools – makes your job and theirs easier.</a:t>
            </a:r>
          </a:p>
          <a:p>
            <a:pPr>
              <a:spcBef>
                <a:spcPts val="600"/>
              </a:spcBef>
            </a:pPr>
            <a:endParaRPr lang="en-US" sz="3400" dirty="0"/>
          </a:p>
          <a:p>
            <a:pPr>
              <a:spcBef>
                <a:spcPts val="600"/>
              </a:spcBef>
            </a:pPr>
            <a:r>
              <a:rPr lang="en-US" sz="3400" dirty="0"/>
              <a:t>Questions ?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42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65126"/>
            <a:ext cx="65341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BSA OE Virtual Roundtables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610600" cy="3992563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US" altLang="en-US" sz="4000" dirty="0"/>
              <a:t> Upcoming Virtual Roundtables</a:t>
            </a:r>
            <a:endParaRPr lang="en-US" altLang="en-US" sz="3600" dirty="0"/>
          </a:p>
          <a:p>
            <a:pPr lvl="1"/>
            <a:r>
              <a:rPr lang="en-US" altLang="en-US" sz="3600" dirty="0"/>
              <a:t> January </a:t>
            </a:r>
            <a:r>
              <a:rPr lang="en-US" altLang="en-US" dirty="0"/>
              <a:t>–  </a:t>
            </a:r>
            <a:r>
              <a:rPr lang="en-US" dirty="0"/>
              <a:t>Short Term Camp Overnight Trainings</a:t>
            </a:r>
          </a:p>
          <a:p>
            <a:pPr lvl="1"/>
            <a:r>
              <a:rPr lang="en-US" altLang="en-US" sz="3600" dirty="0"/>
              <a:t> February </a:t>
            </a:r>
            <a:r>
              <a:rPr lang="en-US" altLang="en-US" dirty="0"/>
              <a:t>– </a:t>
            </a:r>
            <a:r>
              <a:rPr lang="en-US" dirty="0"/>
              <a:t>Women Outdoors</a:t>
            </a:r>
          </a:p>
          <a:p>
            <a:pPr lvl="1"/>
            <a:endParaRPr lang="en-US" sz="4000" dirty="0"/>
          </a:p>
          <a:p>
            <a:r>
              <a:rPr lang="en-US" altLang="en-US" dirty="0"/>
              <a:t> Roundtable Feedback and Suggestions:</a:t>
            </a:r>
            <a:br>
              <a:rPr lang="en-US" altLang="en-US" dirty="0"/>
            </a:br>
            <a:r>
              <a:rPr lang="en-US" altLang="en-US" dirty="0"/>
              <a:t> 		Paula Boothe - towonuni@aol.com</a:t>
            </a:r>
            <a:endParaRPr lang="en-US" altLang="en-US" sz="4400" dirty="0"/>
          </a:p>
          <a:p>
            <a:pPr lvl="1"/>
            <a:endParaRPr lang="en-US" sz="4000" dirty="0"/>
          </a:p>
          <a:p>
            <a:pPr marL="0" indent="0" eaLnBrk="1" hangingPunct="1">
              <a:spcBef>
                <a:spcPct val="40000"/>
              </a:spcBef>
              <a:buNone/>
            </a:pPr>
            <a:endParaRPr lang="en-US" altLang="en-US" sz="3600" dirty="0"/>
          </a:p>
          <a:p>
            <a:pPr eaLnBrk="1" hangingPunct="1">
              <a:spcBef>
                <a:spcPct val="40000"/>
              </a:spcBef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71165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65126"/>
            <a:ext cx="65341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BSA OE Virtual Roundtable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667000"/>
            <a:ext cx="8610600" cy="345916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40000"/>
              </a:spcBef>
              <a:buNone/>
            </a:pPr>
            <a:r>
              <a:rPr lang="en-US" altLang="en-US" sz="4000" dirty="0"/>
              <a:t>Thank You for Attending our Roundtable</a:t>
            </a:r>
          </a:p>
          <a:p>
            <a:pPr eaLnBrk="1" hangingPunct="1">
              <a:spcBef>
                <a:spcPct val="40000"/>
              </a:spcBef>
            </a:pPr>
            <a:endParaRPr lang="en-US" altLang="en-US" sz="3600" dirty="0"/>
          </a:p>
          <a:p>
            <a:pPr>
              <a:spcBef>
                <a:spcPct val="40000"/>
              </a:spcBef>
            </a:pPr>
            <a:r>
              <a:rPr lang="en-US" altLang="en-US" sz="2800" dirty="0"/>
              <a:t> Thanks to Paula Boothe, Scott Anderson &amp; crew</a:t>
            </a:r>
          </a:p>
          <a:p>
            <a:pPr eaLnBrk="1" hangingPunct="1">
              <a:spcBef>
                <a:spcPct val="40000"/>
              </a:spcBef>
            </a:pPr>
            <a:endParaRPr lang="en-US" altLang="en-US" sz="3600" dirty="0"/>
          </a:p>
          <a:p>
            <a:pPr eaLnBrk="1" hangingPunct="1">
              <a:spcBef>
                <a:spcPct val="40000"/>
              </a:spcBef>
            </a:pPr>
            <a:endParaRPr lang="en-US" altLang="en-US" sz="3600" dirty="0"/>
          </a:p>
          <a:p>
            <a:pPr eaLnBrk="1" hangingPunct="1">
              <a:spcBef>
                <a:spcPct val="40000"/>
              </a:spcBef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531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7448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Agenda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51037"/>
            <a:ext cx="8229600" cy="47545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dirty="0"/>
              <a:t> COEA Reporting Responsibilities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 Background - BSA OE Contacts Database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 Reporting – Your OE Advocate Tools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Annual Reporting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Verifying Your Council OE Contacts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Event Reporting Tool</a:t>
            </a:r>
          </a:p>
          <a:p>
            <a:pPr lvl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Event Registration Tool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 Q &amp; A</a:t>
            </a:r>
          </a:p>
        </p:txBody>
      </p:sp>
    </p:spTree>
    <p:extLst>
      <p:ext uri="{BB962C8B-B14F-4D97-AF65-F5344CB8AC3E}">
        <p14:creationId xmlns:p14="http://schemas.microsoft.com/office/powerpoint/2010/main" val="81678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65126"/>
            <a:ext cx="64579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COEA </a:t>
            </a:r>
            <a:r>
              <a:rPr lang="en-US" altLang="en-US" sz="4000" b="1" dirty="0"/>
              <a:t>Reporting</a:t>
            </a:r>
            <a:r>
              <a:rPr lang="en-US" altLang="en-US" sz="3600" dirty="0"/>
              <a:t> Responsibilities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51037"/>
            <a:ext cx="8229600" cy="475456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40000"/>
              </a:spcBef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OutdoorEthics-BSA.org/files/COEA_Responsibilities.pdf:</a:t>
            </a:r>
          </a:p>
          <a:p>
            <a:pPr eaLnBrk="1" hangingPunct="1">
              <a:spcBef>
                <a:spcPct val="40000"/>
              </a:spcBef>
            </a:pPr>
            <a:r>
              <a:rPr lang="en-US" sz="2800" dirty="0"/>
              <a:t> Collects information about OE programs conducted in the local council and reports to the National OE Subcommittee annually. 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Reports progress to the AOEA as specified. 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Oversees the proper reporting of training courses within the local council and keeps a data base of OEE’s who become part of the OE Committee or Team. </a:t>
            </a:r>
          </a:p>
          <a:p>
            <a:pPr eaLnBrk="1" hangingPunct="1">
              <a:spcBef>
                <a:spcPct val="40000"/>
              </a:spcBef>
            </a:pPr>
            <a:r>
              <a:rPr lang="en-US" sz="2800" dirty="0"/>
              <a:t> Ensures that the listing of Leave No Trace Master Educators . . </a:t>
            </a:r>
            <a:r>
              <a:rPr lang="en-US" sz="2000" dirty="0"/>
              <a:t>(</a:t>
            </a:r>
            <a:r>
              <a:rPr lang="en-US" altLang="en-US" sz="2000" dirty="0"/>
              <a:t>OutdoorEthics-BSA.org/contacts) </a:t>
            </a:r>
            <a:r>
              <a:rPr lang="en-US" sz="2800" dirty="0"/>
              <a:t>is up to date.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615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7448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Agenda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51037"/>
            <a:ext cx="8229600" cy="47545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Review COEA Reporting Responsibilities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 Background - BSA OE Contacts Database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 Reporting – Your OE Advocate Tools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Annual Reporting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Verifying Your Council OE Contacts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Event Reporting Tool</a:t>
            </a:r>
          </a:p>
          <a:p>
            <a:pPr lvl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Event Registration Tool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 Q &amp; A</a:t>
            </a:r>
          </a:p>
        </p:txBody>
      </p:sp>
    </p:spTree>
    <p:extLst>
      <p:ext uri="{BB962C8B-B14F-4D97-AF65-F5344CB8AC3E}">
        <p14:creationId xmlns:p14="http://schemas.microsoft.com/office/powerpoint/2010/main" val="97700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65126"/>
            <a:ext cx="6686550" cy="1325563"/>
          </a:xfrm>
        </p:spPr>
        <p:txBody>
          <a:bodyPr>
            <a:normAutofit/>
          </a:bodyPr>
          <a:lstStyle/>
          <a:p>
            <a:r>
              <a:rPr lang="en-US" altLang="en-US" sz="4800" dirty="0"/>
              <a:t>BSA OE Contacts </a:t>
            </a:r>
            <a:endParaRPr lang="en-US" altLang="en-US" sz="5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8001000" cy="441960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Secure online database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2200"/>
                </a:solidFill>
                <a:latin typeface="Verdana" panose="020B0604030504040204" pitchFamily="34" charset="0"/>
              </a:rPr>
              <a:t>M</a:t>
            </a:r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aintained by BSA OE Subcommittee</a:t>
            </a:r>
          </a:p>
          <a:p>
            <a:pPr lvl="1">
              <a:lnSpc>
                <a:spcPct val="120000"/>
              </a:lnSpc>
            </a:pPr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Not tied to BSA Membership database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People: </a:t>
            </a:r>
            <a:r>
              <a:rPr lang="en-US" sz="2800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OE Advocates, Leave No Trace MEs, (MTTs), Others interested in BSA OE</a:t>
            </a:r>
            <a:endParaRPr lang="en-US" b="0" i="0" dirty="0">
              <a:solidFill>
                <a:srgbClr val="002200"/>
              </a:solidFill>
              <a:effectLst/>
              <a:latin typeface="Verdana" panose="020B0604030504040204" pitchFamily="34" charset="0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Supports</a:t>
            </a:r>
            <a:r>
              <a:rPr lang="en-US" dirty="0">
                <a:solidFill>
                  <a:srgbClr val="002200"/>
                </a:solidFill>
                <a:latin typeface="Verdana" panose="020B0604030504040204" pitchFamily="34" charset="0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sz="2600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Scouters </a:t>
            </a:r>
            <a:r>
              <a:rPr lang="en-US" sz="2600" dirty="0">
                <a:solidFill>
                  <a:srgbClr val="002200"/>
                </a:solidFill>
                <a:latin typeface="Verdana" panose="020B0604030504040204" pitchFamily="34" charset="0"/>
              </a:rPr>
              <a:t>finding key active OE Contacts in their council (or nearby)</a:t>
            </a:r>
          </a:p>
          <a:p>
            <a:pPr lvl="1">
              <a:lnSpc>
                <a:spcPct val="120000"/>
              </a:lnSpc>
            </a:pPr>
            <a:r>
              <a:rPr lang="en-US" sz="2600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BSA OE Subcommittee, ROECs, AOEAs, COEAs communication -- news and updates.</a:t>
            </a:r>
          </a:p>
          <a:p>
            <a:pPr lvl="1">
              <a:lnSpc>
                <a:spcPct val="120000"/>
              </a:lnSpc>
            </a:pPr>
            <a:r>
              <a:rPr lang="en-US" sz="2600" b="1" dirty="0">
                <a:solidFill>
                  <a:srgbClr val="002200"/>
                </a:solidFill>
                <a:latin typeface="Verdana" panose="020B0604030504040204" pitchFamily="34" charset="0"/>
              </a:rPr>
              <a:t>OEA access to your OE Contacts, Annual Reports, Events</a:t>
            </a:r>
            <a:endParaRPr lang="en-US" sz="2600" b="1" i="0" dirty="0">
              <a:solidFill>
                <a:srgbClr val="002200"/>
              </a:solidFill>
              <a:effectLst/>
              <a:latin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n-US" sz="2600" b="1" i="0" dirty="0">
              <a:solidFill>
                <a:srgbClr val="0022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6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65126"/>
            <a:ext cx="6686550" cy="1325563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BSA OE Contacts </a:t>
            </a:r>
            <a:br>
              <a:rPr lang="en-US" altLang="en-US" sz="4000" b="1" dirty="0"/>
            </a:br>
            <a:r>
              <a:rPr lang="en-US" altLang="en-US" sz="4000" b="1" dirty="0"/>
              <a:t>Keeping It Up-To-Date</a:t>
            </a:r>
            <a:endParaRPr lang="en-US" altLang="en-US" sz="4400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848600" cy="4297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b="1" i="0" spc="-9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We depend on our OE Community for updates</a:t>
            </a:r>
          </a:p>
          <a:p>
            <a:pPr lvl="1">
              <a:lnSpc>
                <a:spcPct val="120000"/>
              </a:lnSpc>
            </a:pPr>
            <a:endParaRPr lang="en-US" sz="2200" spc="-90" dirty="0">
              <a:solidFill>
                <a:srgbClr val="002200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2200" spc="-90" dirty="0">
              <a:solidFill>
                <a:srgbClr val="002200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2200" spc="-90" dirty="0">
              <a:solidFill>
                <a:srgbClr val="002200"/>
              </a:solidFill>
              <a:latin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600" spc="-90" dirty="0">
                <a:solidFill>
                  <a:srgbClr val="002200"/>
                </a:solidFill>
                <a:latin typeface="Verdana" panose="020B0604030504040204" pitchFamily="34" charset="0"/>
              </a:rPr>
              <a:t>Individuals</a:t>
            </a:r>
          </a:p>
          <a:p>
            <a:pPr lvl="1">
              <a:lnSpc>
                <a:spcPct val="120000"/>
              </a:lnSpc>
            </a:pPr>
            <a:r>
              <a:rPr lang="en-US" sz="2200" spc="-90" dirty="0">
                <a:solidFill>
                  <a:srgbClr val="002200"/>
                </a:solidFill>
                <a:latin typeface="Verdana" panose="020B0604030504040204" pitchFamily="34" charset="0"/>
              </a:rPr>
              <a:t>Update your own Contact Info</a:t>
            </a:r>
          </a:p>
          <a:p>
            <a:pPr lvl="1">
              <a:lnSpc>
                <a:spcPct val="120000"/>
              </a:lnSpc>
            </a:pPr>
            <a:r>
              <a:rPr lang="en-US" sz="2200" i="0" spc="-9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Other - Let us know: </a:t>
            </a:r>
            <a:r>
              <a:rPr lang="en-US" sz="2200" i="0" spc="-90" dirty="0">
                <a:solidFill>
                  <a:srgbClr val="002200"/>
                </a:solidFill>
                <a:effectLst/>
                <a:latin typeface="Verdana" panose="020B0604030504040204" pitchFamily="34" charset="0"/>
                <a:hlinkClick r:id="rId2"/>
              </a:rPr>
              <a:t>updates@outdoorethics-bsa.org</a:t>
            </a:r>
            <a:endParaRPr lang="en-US" sz="2200" i="0" spc="-90" dirty="0">
              <a:solidFill>
                <a:srgbClr val="002200"/>
              </a:solidFill>
              <a:effectLst/>
              <a:latin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200" i="0" spc="-9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Bulk Email to “Unverified” Contacts</a:t>
            </a:r>
          </a:p>
          <a:p>
            <a:pPr lvl="1">
              <a:lnSpc>
                <a:spcPct val="120000"/>
              </a:lnSpc>
            </a:pPr>
            <a:endParaRPr lang="en-US" sz="2200" i="0" spc="-90" dirty="0">
              <a:solidFill>
                <a:srgbClr val="002200"/>
              </a:solidFill>
              <a:effectLst/>
              <a:latin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600" b="1" i="0" spc="-9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COEAs, AOEAs, ROECs</a:t>
            </a:r>
            <a:endParaRPr lang="en-US" sz="2600" i="0" spc="-90" dirty="0">
              <a:solidFill>
                <a:srgbClr val="002200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600" b="1" i="0" dirty="0">
              <a:solidFill>
                <a:srgbClr val="0022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08F1B-B634-4DBB-8832-1EBB201A2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" r="24689" b="22738"/>
          <a:stretch/>
        </p:blipFill>
        <p:spPr>
          <a:xfrm>
            <a:off x="822960" y="2362200"/>
            <a:ext cx="7955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24735</TotalTime>
  <Words>1799</Words>
  <Application>Microsoft Office PowerPoint</Application>
  <PresentationFormat>On-screen Show (4:3)</PresentationFormat>
  <Paragraphs>328</Paragraphs>
  <Slides>49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Verdana</vt:lpstr>
      <vt:lpstr>Office Theme</vt:lpstr>
      <vt:lpstr>Outdoor Ethics  Virtual Roundtable</vt:lpstr>
      <vt:lpstr>Outdoor Ethics Advocate Reporting</vt:lpstr>
      <vt:lpstr>Welcome!</vt:lpstr>
      <vt:lpstr>Terminology - Abbreviations</vt:lpstr>
      <vt:lpstr>Agenda</vt:lpstr>
      <vt:lpstr>COEA Reporting Responsibilities</vt:lpstr>
      <vt:lpstr>Agenda</vt:lpstr>
      <vt:lpstr>BSA OE Contacts </vt:lpstr>
      <vt:lpstr>BSA OE Contacts  Keeping It Up-To-Date</vt:lpstr>
      <vt:lpstr>OutdoorEthics-BSA.org Database Other Information</vt:lpstr>
      <vt:lpstr>OutdoorEthics-BSA.org Database</vt:lpstr>
      <vt:lpstr>Agenda</vt:lpstr>
      <vt:lpstr>Annual OE Report</vt:lpstr>
      <vt:lpstr>Annual OE Report</vt:lpstr>
      <vt:lpstr>OEA Tools - Functions</vt:lpstr>
      <vt:lpstr>OEA Tools - Access</vt:lpstr>
      <vt:lpstr>Council OEA Tools</vt:lpstr>
      <vt:lpstr>COEA Tools –  Contacts &amp; Verification</vt:lpstr>
      <vt:lpstr>Verify Contact Status</vt:lpstr>
      <vt:lpstr>Not Verified?</vt:lpstr>
      <vt:lpstr>COEA Tools Your Contacts, Verify</vt:lpstr>
      <vt:lpstr>Area OEA Tools</vt:lpstr>
      <vt:lpstr>AOEA Tools Contacts &amp; Verification</vt:lpstr>
      <vt:lpstr>AOEA Tools Annual Report Status</vt:lpstr>
      <vt:lpstr>Agenda</vt:lpstr>
      <vt:lpstr>COEA Tools   Event Reporting</vt:lpstr>
      <vt:lpstr>COEA Tools   Event Reporting</vt:lpstr>
      <vt:lpstr>COEA Tools   Event Reporting</vt:lpstr>
      <vt:lpstr>COEA Tools   Event Reporting - Roster</vt:lpstr>
      <vt:lpstr>COEA Tools   Event Reporting</vt:lpstr>
      <vt:lpstr>Council OEA Tools</vt:lpstr>
      <vt:lpstr>COEA Tools Admin - Event Reporting</vt:lpstr>
      <vt:lpstr>COEA Tools   Event Summary</vt:lpstr>
      <vt:lpstr>COEA Tools   Events - Reports</vt:lpstr>
      <vt:lpstr>COEA Tools   Event Reporting</vt:lpstr>
      <vt:lpstr>COEA Tools   Event Registration</vt:lpstr>
      <vt:lpstr>COEA Tools   Event Registration</vt:lpstr>
      <vt:lpstr>COEA Tools   Event Registration Form</vt:lpstr>
      <vt:lpstr>COEA Tools   Event Registration - Payment</vt:lpstr>
      <vt:lpstr>COEA Tools   Event Registration</vt:lpstr>
      <vt:lpstr>COEA Tools   Event Registration - Admin</vt:lpstr>
      <vt:lpstr>COEA Tools   Admin - Event Registration</vt:lpstr>
      <vt:lpstr>COEA Tools   Event Registration - Reports</vt:lpstr>
      <vt:lpstr>Council OEA Tools</vt:lpstr>
      <vt:lpstr>Council OEA Tools</vt:lpstr>
      <vt:lpstr>OEA Tools</vt:lpstr>
      <vt:lpstr>OEA Reporting Tools</vt:lpstr>
      <vt:lpstr>BSA OE Virtual Roundtables</vt:lpstr>
      <vt:lpstr>BSA OE Virtual Roundtable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BSA OE – Center  ME Database Project</dc:title>
  <dc:creator>Mark</dc:creator>
  <cp:lastModifiedBy>Mark Hammer</cp:lastModifiedBy>
  <cp:revision>201</cp:revision>
  <cp:lastPrinted>2019-04-29T14:05:59Z</cp:lastPrinted>
  <dcterms:created xsi:type="dcterms:W3CDTF">2017-12-05T14:22:34Z</dcterms:created>
  <dcterms:modified xsi:type="dcterms:W3CDTF">2020-12-03T00:34:17Z</dcterms:modified>
</cp:coreProperties>
</file>